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59" r:id="rId3"/>
    <p:sldId id="260" r:id="rId4"/>
    <p:sldId id="261" r:id="rId5"/>
    <p:sldId id="262" r:id="rId6"/>
    <p:sldId id="267" r:id="rId7"/>
    <p:sldId id="263" r:id="rId8"/>
    <p:sldId id="26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9C78ED-67CD-426C-8CA4-11BAD6E2D6E8}" type="datetimeFigureOut">
              <a:rPr lang="en-US" smtClean="0"/>
              <a:t>11/24/2023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5FF4DF-F6B1-4464-88FF-FBD5E878E22D}" type="slidenum">
              <a:rPr lang="en-US" smtClean="0"/>
              <a:t>‹#›</a:t>
            </a:fld>
            <a:endParaRPr lang="en-US"/>
          </a:p>
        </p:txBody>
      </p:sp>
    </p:spTree>
    <p:extLst>
      <p:ext uri="{BB962C8B-B14F-4D97-AF65-F5344CB8AC3E}">
        <p14:creationId xmlns:p14="http://schemas.microsoft.com/office/powerpoint/2010/main" val="33495006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pPr defTabSz="931774">
              <a:defRPr/>
            </a:pPr>
            <a:fld id="{002A150F-1700-4DB8-918F-4F7A437D4356}" type="slidenum">
              <a:rPr lang="en-US">
                <a:solidFill>
                  <a:prstClr val="black"/>
                </a:solidFill>
                <a:latin typeface="Calibri" panose="020F0502020204030204"/>
              </a:rPr>
              <a:pPr defTabSz="931774">
                <a:defRPr/>
              </a:pPr>
              <a:t>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852028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pPr defTabSz="931774">
              <a:defRPr/>
            </a:pPr>
            <a:fld id="{002A150F-1700-4DB8-918F-4F7A437D4356}" type="slidenum">
              <a:rPr lang="en-US">
                <a:solidFill>
                  <a:prstClr val="black"/>
                </a:solidFill>
              </a:rPr>
              <a:pPr defTabSz="931774">
                <a:defRPr/>
              </a:pPr>
              <a:t>3</a:t>
            </a:fld>
            <a:endParaRPr lang="en-US" dirty="0">
              <a:solidFill>
                <a:prstClr val="black"/>
              </a:solidFill>
            </a:endParaRPr>
          </a:p>
        </p:txBody>
      </p:sp>
    </p:spTree>
    <p:extLst>
      <p:ext uri="{BB962C8B-B14F-4D97-AF65-F5344CB8AC3E}">
        <p14:creationId xmlns:p14="http://schemas.microsoft.com/office/powerpoint/2010/main" val="713907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pPr defTabSz="931774">
              <a:defRPr/>
            </a:pPr>
            <a:fld id="{002A150F-1700-4DB8-918F-4F7A437D4356}" type="slidenum">
              <a:rPr lang="en-US">
                <a:solidFill>
                  <a:prstClr val="black"/>
                </a:solidFill>
                <a:latin typeface="Calibri" panose="020F0502020204030204"/>
              </a:rPr>
              <a:pPr defTabSz="931774">
                <a:defRPr/>
              </a:pPr>
              <a:t>4</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872401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pPr defTabSz="931774">
              <a:defRPr/>
            </a:pPr>
            <a:fld id="{002A150F-1700-4DB8-918F-4F7A437D4356}" type="slidenum">
              <a:rPr lang="en-US">
                <a:solidFill>
                  <a:prstClr val="black"/>
                </a:solidFill>
                <a:latin typeface="Calibri" panose="020F0502020204030204"/>
              </a:rPr>
              <a:pPr defTabSz="931774">
                <a:defRPr/>
              </a:pPr>
              <a:t>5</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930268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pPr defTabSz="931774">
              <a:defRPr/>
            </a:pPr>
            <a:fld id="{002A150F-1700-4DB8-918F-4F7A437D4356}" type="slidenum">
              <a:rPr lang="en-US">
                <a:solidFill>
                  <a:prstClr val="black"/>
                </a:solidFill>
                <a:latin typeface="Calibri" panose="020F0502020204030204"/>
              </a:rPr>
              <a:pPr defTabSz="931774">
                <a:defRPr/>
              </a:pPr>
              <a:t>6</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565893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pPr defTabSz="931774">
              <a:defRPr/>
            </a:pPr>
            <a:fld id="{002A150F-1700-4DB8-918F-4F7A437D4356}" type="slidenum">
              <a:rPr lang="en-US">
                <a:solidFill>
                  <a:prstClr val="black"/>
                </a:solidFill>
              </a:rPr>
              <a:pPr defTabSz="931774">
                <a:defRPr/>
              </a:pPr>
              <a:t>7</a:t>
            </a:fld>
            <a:endParaRPr lang="en-US" dirty="0">
              <a:solidFill>
                <a:prstClr val="black"/>
              </a:solidFill>
            </a:endParaRPr>
          </a:p>
        </p:txBody>
      </p:sp>
    </p:spTree>
    <p:extLst>
      <p:ext uri="{BB962C8B-B14F-4D97-AF65-F5344CB8AC3E}">
        <p14:creationId xmlns:p14="http://schemas.microsoft.com/office/powerpoint/2010/main" val="3319108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pPr defTabSz="931774">
              <a:defRPr/>
            </a:pPr>
            <a:fld id="{002A150F-1700-4DB8-918F-4F7A437D4356}" type="slidenum">
              <a:rPr lang="en-US">
                <a:solidFill>
                  <a:prstClr val="black"/>
                </a:solidFill>
              </a:rPr>
              <a:pPr defTabSz="931774">
                <a:defRPr/>
              </a:pPr>
              <a:t>8</a:t>
            </a:fld>
            <a:endParaRPr lang="en-US" dirty="0">
              <a:solidFill>
                <a:prstClr val="black"/>
              </a:solidFill>
            </a:endParaRPr>
          </a:p>
        </p:txBody>
      </p:sp>
    </p:spTree>
    <p:extLst>
      <p:ext uri="{BB962C8B-B14F-4D97-AF65-F5344CB8AC3E}">
        <p14:creationId xmlns:p14="http://schemas.microsoft.com/office/powerpoint/2010/main" val="355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2DED45F-41F8-43D3-8B4D-28E671560976}" type="datetimeFigureOut">
              <a:rPr lang="en-US" smtClean="0"/>
              <a:t>11/24/2023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DB02F4-E272-4206-A1CE-8A4C9259DDE3}" type="slidenum">
              <a:rPr lang="en-US" smtClean="0"/>
              <a:t>‹#›</a:t>
            </a:fld>
            <a:endParaRPr lang="en-US"/>
          </a:p>
        </p:txBody>
      </p:sp>
    </p:spTree>
    <p:extLst>
      <p:ext uri="{BB962C8B-B14F-4D97-AF65-F5344CB8AC3E}">
        <p14:creationId xmlns:p14="http://schemas.microsoft.com/office/powerpoint/2010/main" val="91934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DED45F-41F8-43D3-8B4D-28E671560976}" type="datetimeFigureOut">
              <a:rPr lang="en-US" smtClean="0"/>
              <a:t>11/24/2023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DB02F4-E272-4206-A1CE-8A4C9259DDE3}" type="slidenum">
              <a:rPr lang="en-US" smtClean="0"/>
              <a:t>‹#›</a:t>
            </a:fld>
            <a:endParaRPr lang="en-US"/>
          </a:p>
        </p:txBody>
      </p:sp>
    </p:spTree>
    <p:extLst>
      <p:ext uri="{BB962C8B-B14F-4D97-AF65-F5344CB8AC3E}">
        <p14:creationId xmlns:p14="http://schemas.microsoft.com/office/powerpoint/2010/main" val="3511922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DED45F-41F8-43D3-8B4D-28E671560976}" type="datetimeFigureOut">
              <a:rPr lang="en-US" smtClean="0"/>
              <a:t>11/24/2023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DB02F4-E272-4206-A1CE-8A4C9259DDE3}" type="slidenum">
              <a:rPr lang="en-US" smtClean="0"/>
              <a:t>‹#›</a:t>
            </a:fld>
            <a:endParaRPr lang="en-US"/>
          </a:p>
        </p:txBody>
      </p:sp>
    </p:spTree>
    <p:extLst>
      <p:ext uri="{BB962C8B-B14F-4D97-AF65-F5344CB8AC3E}">
        <p14:creationId xmlns:p14="http://schemas.microsoft.com/office/powerpoint/2010/main" val="1638180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DED45F-41F8-43D3-8B4D-28E671560976}" type="datetimeFigureOut">
              <a:rPr lang="en-US" smtClean="0"/>
              <a:t>11/24/2023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DB02F4-E272-4206-A1CE-8A4C9259DDE3}" type="slidenum">
              <a:rPr lang="en-US" smtClean="0"/>
              <a:t>‹#›</a:t>
            </a:fld>
            <a:endParaRPr lang="en-US"/>
          </a:p>
        </p:txBody>
      </p:sp>
    </p:spTree>
    <p:extLst>
      <p:ext uri="{BB962C8B-B14F-4D97-AF65-F5344CB8AC3E}">
        <p14:creationId xmlns:p14="http://schemas.microsoft.com/office/powerpoint/2010/main" val="3089577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DED45F-41F8-43D3-8B4D-28E671560976}" type="datetimeFigureOut">
              <a:rPr lang="en-US" smtClean="0"/>
              <a:t>11/24/2023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DB02F4-E272-4206-A1CE-8A4C9259DDE3}" type="slidenum">
              <a:rPr lang="en-US" smtClean="0"/>
              <a:t>‹#›</a:t>
            </a:fld>
            <a:endParaRPr lang="en-US"/>
          </a:p>
        </p:txBody>
      </p:sp>
    </p:spTree>
    <p:extLst>
      <p:ext uri="{BB962C8B-B14F-4D97-AF65-F5344CB8AC3E}">
        <p14:creationId xmlns:p14="http://schemas.microsoft.com/office/powerpoint/2010/main" val="1939571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2DED45F-41F8-43D3-8B4D-28E671560976}" type="datetimeFigureOut">
              <a:rPr lang="en-US" smtClean="0"/>
              <a:t>11/24/2023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DB02F4-E272-4206-A1CE-8A4C9259DDE3}" type="slidenum">
              <a:rPr lang="en-US" smtClean="0"/>
              <a:t>‹#›</a:t>
            </a:fld>
            <a:endParaRPr lang="en-US"/>
          </a:p>
        </p:txBody>
      </p:sp>
    </p:spTree>
    <p:extLst>
      <p:ext uri="{BB962C8B-B14F-4D97-AF65-F5344CB8AC3E}">
        <p14:creationId xmlns:p14="http://schemas.microsoft.com/office/powerpoint/2010/main" val="2218917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2DED45F-41F8-43D3-8B4D-28E671560976}" type="datetimeFigureOut">
              <a:rPr lang="en-US" smtClean="0"/>
              <a:t>11/24/2023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DB02F4-E272-4206-A1CE-8A4C9259DDE3}" type="slidenum">
              <a:rPr lang="en-US" smtClean="0"/>
              <a:t>‹#›</a:t>
            </a:fld>
            <a:endParaRPr lang="en-US"/>
          </a:p>
        </p:txBody>
      </p:sp>
    </p:spTree>
    <p:extLst>
      <p:ext uri="{BB962C8B-B14F-4D97-AF65-F5344CB8AC3E}">
        <p14:creationId xmlns:p14="http://schemas.microsoft.com/office/powerpoint/2010/main" val="4290113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2DED45F-41F8-43D3-8B4D-28E671560976}" type="datetimeFigureOut">
              <a:rPr lang="en-US" smtClean="0"/>
              <a:t>11/24/2023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DB02F4-E272-4206-A1CE-8A4C9259DDE3}" type="slidenum">
              <a:rPr lang="en-US" smtClean="0"/>
              <a:t>‹#›</a:t>
            </a:fld>
            <a:endParaRPr lang="en-US"/>
          </a:p>
        </p:txBody>
      </p:sp>
    </p:spTree>
    <p:extLst>
      <p:ext uri="{BB962C8B-B14F-4D97-AF65-F5344CB8AC3E}">
        <p14:creationId xmlns:p14="http://schemas.microsoft.com/office/powerpoint/2010/main" val="2302180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DED45F-41F8-43D3-8B4D-28E671560976}" type="datetimeFigureOut">
              <a:rPr lang="en-US" smtClean="0"/>
              <a:t>11/24/2023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DB02F4-E272-4206-A1CE-8A4C9259DDE3}" type="slidenum">
              <a:rPr lang="en-US" smtClean="0"/>
              <a:t>‹#›</a:t>
            </a:fld>
            <a:endParaRPr lang="en-US"/>
          </a:p>
        </p:txBody>
      </p:sp>
    </p:spTree>
    <p:extLst>
      <p:ext uri="{BB962C8B-B14F-4D97-AF65-F5344CB8AC3E}">
        <p14:creationId xmlns:p14="http://schemas.microsoft.com/office/powerpoint/2010/main" val="1591341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DED45F-41F8-43D3-8B4D-28E671560976}" type="datetimeFigureOut">
              <a:rPr lang="en-US" smtClean="0"/>
              <a:t>11/24/2023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DB02F4-E272-4206-A1CE-8A4C9259DDE3}" type="slidenum">
              <a:rPr lang="en-US" smtClean="0"/>
              <a:t>‹#›</a:t>
            </a:fld>
            <a:endParaRPr lang="en-US"/>
          </a:p>
        </p:txBody>
      </p:sp>
    </p:spTree>
    <p:extLst>
      <p:ext uri="{BB962C8B-B14F-4D97-AF65-F5344CB8AC3E}">
        <p14:creationId xmlns:p14="http://schemas.microsoft.com/office/powerpoint/2010/main" val="2206106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DED45F-41F8-43D3-8B4D-28E671560976}" type="datetimeFigureOut">
              <a:rPr lang="en-US" smtClean="0"/>
              <a:t>11/24/2023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DB02F4-E272-4206-A1CE-8A4C9259DDE3}" type="slidenum">
              <a:rPr lang="en-US" smtClean="0"/>
              <a:t>‹#›</a:t>
            </a:fld>
            <a:endParaRPr lang="en-US"/>
          </a:p>
        </p:txBody>
      </p:sp>
    </p:spTree>
    <p:extLst>
      <p:ext uri="{BB962C8B-B14F-4D97-AF65-F5344CB8AC3E}">
        <p14:creationId xmlns:p14="http://schemas.microsoft.com/office/powerpoint/2010/main" val="4125169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DED45F-41F8-43D3-8B4D-28E671560976}" type="datetimeFigureOut">
              <a:rPr lang="en-US" smtClean="0"/>
              <a:t>11/24/2023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DB02F4-E272-4206-A1CE-8A4C9259DDE3}" type="slidenum">
              <a:rPr lang="en-US" smtClean="0"/>
              <a:t>‹#›</a:t>
            </a:fld>
            <a:endParaRPr lang="en-US"/>
          </a:p>
        </p:txBody>
      </p:sp>
    </p:spTree>
    <p:extLst>
      <p:ext uri="{BB962C8B-B14F-4D97-AF65-F5344CB8AC3E}">
        <p14:creationId xmlns:p14="http://schemas.microsoft.com/office/powerpoint/2010/main" val="35670846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8.xml"/><Relationship Id="rId4" Type="http://schemas.openxmlformats.org/officeDocument/2006/relationships/hyperlink" Target="https://www.bankofalbania.org/About_the_Bank/Green_finance/"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3.emf"/><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jp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image" Target="../media/image3.emf"/><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1.png"/><Relationship Id="rId4" Type="http://schemas.openxmlformats.org/officeDocument/2006/relationships/notesSlide" Target="../notesSlides/notesSlide2.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3.emf"/><Relationship Id="rId2" Type="http://schemas.openxmlformats.org/officeDocument/2006/relationships/tags" Target="../tags/tag3.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image" Target="../media/image1.png"/><Relationship Id="rId4" Type="http://schemas.openxmlformats.org/officeDocument/2006/relationships/notesSlide" Target="../notesSlides/notesSlide3.xml"/><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3.emf"/><Relationship Id="rId2" Type="http://schemas.openxmlformats.org/officeDocument/2006/relationships/tags" Target="../tags/tag4.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3.emf"/><Relationship Id="rId2" Type="http://schemas.openxmlformats.org/officeDocument/2006/relationships/tags" Target="../tags/tag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3.emf"/><Relationship Id="rId2" Type="http://schemas.openxmlformats.org/officeDocument/2006/relationships/tags" Target="../tags/tag6.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33.svg"/><Relationship Id="rId3" Type="http://schemas.openxmlformats.org/officeDocument/2006/relationships/slideLayout" Target="../slideLayouts/slideLayout1.xml"/><Relationship Id="rId7" Type="http://schemas.openxmlformats.org/officeDocument/2006/relationships/image" Target="../media/image3.emf"/><Relationship Id="rId12" Type="http://schemas.openxmlformats.org/officeDocument/2006/relationships/image" Target="../media/image13.png"/><Relationship Id="rId2" Type="http://schemas.openxmlformats.org/officeDocument/2006/relationships/tags" Target="../tags/tag7.xml"/><Relationship Id="rId16" Type="http://schemas.openxmlformats.org/officeDocument/2006/relationships/image" Target="../media/image7.png"/><Relationship Id="rId1" Type="http://schemas.openxmlformats.org/officeDocument/2006/relationships/vmlDrawing" Target="../drawings/vmlDrawing7.vml"/><Relationship Id="rId6" Type="http://schemas.openxmlformats.org/officeDocument/2006/relationships/oleObject" Target="../embeddings/oleObject7.bin"/><Relationship Id="rId11" Type="http://schemas.openxmlformats.org/officeDocument/2006/relationships/image" Target="../media/image12.png"/><Relationship Id="rId5" Type="http://schemas.openxmlformats.org/officeDocument/2006/relationships/image" Target="../media/image1.png"/><Relationship Id="rId15" Type="http://schemas.openxmlformats.org/officeDocument/2006/relationships/image" Target="../media/image9.svg"/><Relationship Id="rId10" Type="http://schemas.openxmlformats.org/officeDocument/2006/relationships/image" Target="../media/image31.svg"/><Relationship Id="rId4" Type="http://schemas.openxmlformats.org/officeDocument/2006/relationships/notesSlide" Target="../notesSlides/notesSlide7.xml"/><Relationship Id="rId9" Type="http://schemas.openxmlformats.org/officeDocument/2006/relationships/image" Target="../media/image11.png"/><Relationship Id="rId1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Picture 1"/>
          <p:cNvPicPr>
            <a:picLocks noChangeAspect="1"/>
          </p:cNvPicPr>
          <p:nvPr/>
        </p:nvPicPr>
        <p:blipFill>
          <a:blip r:embed="rId3"/>
          <a:stretch>
            <a:fillRect/>
          </a:stretch>
        </p:blipFill>
        <p:spPr>
          <a:xfrm>
            <a:off x="941409" y="70989"/>
            <a:ext cx="4555525" cy="6379237"/>
          </a:xfrm>
          <a:prstGeom prst="rect">
            <a:avLst/>
          </a:prstGeom>
        </p:spPr>
      </p:pic>
      <p:sp>
        <p:nvSpPr>
          <p:cNvPr id="3" name="Title 2"/>
          <p:cNvSpPr>
            <a:spLocks noGrp="1"/>
          </p:cNvSpPr>
          <p:nvPr>
            <p:ph type="title"/>
          </p:nvPr>
        </p:nvSpPr>
        <p:spPr>
          <a:xfrm>
            <a:off x="6331637" y="1518936"/>
            <a:ext cx="5215023" cy="1643450"/>
          </a:xfrm>
        </p:spPr>
        <p:txBody>
          <a:bodyPr>
            <a:normAutofit/>
          </a:bodyPr>
          <a:lstStyle/>
          <a:p>
            <a:pPr algn="r">
              <a:spcBef>
                <a:spcPts val="1200"/>
              </a:spcBef>
            </a:pPr>
            <a:r>
              <a:rPr lang="en-US" sz="1500" i="1" dirty="0" smtClean="0">
                <a:latin typeface="+mn-lt"/>
              </a:rPr>
              <a:t>“The climate […] changes have a direct and strong impact on the factors of output and their  productivity. As such these forces will play a decisive role on price and financial stability on a global scale and must remain at the </a:t>
            </a:r>
            <a:r>
              <a:rPr lang="en-US" sz="1500" i="1" dirty="0" err="1" smtClean="0">
                <a:latin typeface="+mn-lt"/>
              </a:rPr>
              <a:t>centre</a:t>
            </a:r>
            <a:r>
              <a:rPr lang="en-US" sz="1500" i="1" dirty="0" smtClean="0">
                <a:latin typeface="+mn-lt"/>
              </a:rPr>
              <a:t> of attention of central banks, as being instrumental in price and financial balances.”</a:t>
            </a:r>
            <a:br>
              <a:rPr lang="en-US" sz="1500" i="1" dirty="0" smtClean="0">
                <a:latin typeface="+mn-lt"/>
              </a:rPr>
            </a:br>
            <a:r>
              <a:rPr lang="en-US" sz="1500" i="1" dirty="0" smtClean="0">
                <a:latin typeface="+mn-lt"/>
              </a:rPr>
              <a:t/>
            </a:r>
            <a:br>
              <a:rPr lang="en-US" sz="1500" i="1" dirty="0" smtClean="0">
                <a:latin typeface="+mn-lt"/>
              </a:rPr>
            </a:br>
            <a:r>
              <a:rPr lang="en-US" sz="1500" b="1" i="1" dirty="0" smtClean="0">
                <a:latin typeface="+mn-lt"/>
              </a:rPr>
              <a:t>Gent </a:t>
            </a:r>
            <a:r>
              <a:rPr lang="en-US" sz="1500" b="1" i="1" dirty="0" err="1" smtClean="0">
                <a:latin typeface="+mn-lt"/>
              </a:rPr>
              <a:t>Sejko</a:t>
            </a:r>
            <a:r>
              <a:rPr lang="en-US" sz="1500" b="1" i="1" dirty="0" smtClean="0">
                <a:latin typeface="+mn-lt"/>
              </a:rPr>
              <a:t> (2021)</a:t>
            </a:r>
            <a:endParaRPr lang="en-US" sz="1500" b="1" i="1" dirty="0">
              <a:latin typeface="+mn-lt"/>
            </a:endParaRPr>
          </a:p>
        </p:txBody>
      </p:sp>
      <p:sp>
        <p:nvSpPr>
          <p:cNvPr id="5" name="Text Placeholder 4"/>
          <p:cNvSpPr>
            <a:spLocks noGrp="1"/>
          </p:cNvSpPr>
          <p:nvPr>
            <p:ph type="body" sz="half" idx="2"/>
          </p:nvPr>
        </p:nvSpPr>
        <p:spPr>
          <a:xfrm>
            <a:off x="941410" y="6512010"/>
            <a:ext cx="4555524" cy="345990"/>
          </a:xfrm>
        </p:spPr>
        <p:txBody>
          <a:bodyPr>
            <a:noAutofit/>
          </a:bodyPr>
          <a:lstStyle/>
          <a:p>
            <a:pPr algn="just">
              <a:spcBef>
                <a:spcPts val="0"/>
              </a:spcBef>
            </a:pPr>
            <a:r>
              <a:rPr lang="en-US" sz="900" b="1" i="1" dirty="0" smtClean="0"/>
              <a:t>Note: </a:t>
            </a:r>
            <a:r>
              <a:rPr lang="en-US" sz="900" dirty="0" smtClean="0"/>
              <a:t>The strategy has been conceptualized by the staff of the Bank of Albania in close collaboration with the World Bank Group (</a:t>
            </a:r>
            <a:r>
              <a:rPr lang="en-US" sz="900" dirty="0" err="1" smtClean="0"/>
              <a:t>FinSAC</a:t>
            </a:r>
            <a:r>
              <a:rPr lang="en-US" sz="900" dirty="0" smtClean="0"/>
              <a:t>) and is a product of the Bank of Albania.</a:t>
            </a:r>
            <a:endParaRPr lang="en-US" sz="900" dirty="0"/>
          </a:p>
        </p:txBody>
      </p:sp>
      <p:sp>
        <p:nvSpPr>
          <p:cNvPr id="4" name="Rectangle 3"/>
          <p:cNvSpPr/>
          <p:nvPr/>
        </p:nvSpPr>
        <p:spPr>
          <a:xfrm>
            <a:off x="6331637" y="3875099"/>
            <a:ext cx="5342762" cy="323165"/>
          </a:xfrm>
          <a:prstGeom prst="rect">
            <a:avLst/>
          </a:prstGeom>
        </p:spPr>
        <p:txBody>
          <a:bodyPr wrap="square">
            <a:spAutoFit/>
          </a:bodyPr>
          <a:lstStyle/>
          <a:p>
            <a:r>
              <a:rPr lang="en-US" sz="1500" dirty="0">
                <a:hlinkClick r:id="rId4"/>
              </a:rPr>
              <a:t>https://www.bankofalbania.org/About_the_Bank/Green_finance</a:t>
            </a:r>
            <a:r>
              <a:rPr lang="en-US" sz="1500" dirty="0" smtClean="0">
                <a:hlinkClick r:id="rId4"/>
              </a:rPr>
              <a:t>/</a:t>
            </a:r>
            <a:endParaRPr lang="en-US" sz="1500" dirty="0"/>
          </a:p>
        </p:txBody>
      </p:sp>
      <p:sp>
        <p:nvSpPr>
          <p:cNvPr id="8" name="Прямоугольник 9">
            <a:extLst>
              <a:ext uri="{FF2B5EF4-FFF2-40B4-BE49-F238E27FC236}">
                <a16:creationId xmlns="" xmlns:a16="http://schemas.microsoft.com/office/drawing/2014/main" id="{1EB0E30E-C8E4-6D7C-C293-ECFBD3C954FD}"/>
              </a:ext>
            </a:extLst>
          </p:cNvPr>
          <p:cNvSpPr>
            <a:spLocks/>
          </p:cNvSpPr>
          <p:nvPr/>
        </p:nvSpPr>
        <p:spPr>
          <a:xfrm>
            <a:off x="7244029" y="5184716"/>
            <a:ext cx="3814120" cy="876175"/>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prstClr val="white"/>
              </a:solidFill>
            </a:endParaRPr>
          </a:p>
        </p:txBody>
      </p:sp>
      <p:sp>
        <p:nvSpPr>
          <p:cNvPr id="9" name="Rectangle 8"/>
          <p:cNvSpPr/>
          <p:nvPr/>
        </p:nvSpPr>
        <p:spPr>
          <a:xfrm>
            <a:off x="7315199" y="5223476"/>
            <a:ext cx="3657601" cy="797654"/>
          </a:xfrm>
          <a:prstGeom prst="rect">
            <a:avLst/>
          </a:prstGeom>
        </p:spPr>
        <p:txBody>
          <a:bodyPr wrap="square">
            <a:spAutoFit/>
          </a:bodyPr>
          <a:lstStyle/>
          <a:p>
            <a:pPr algn="ctr">
              <a:lnSpc>
                <a:spcPts val="2580"/>
              </a:lnSpc>
              <a:spcBef>
                <a:spcPts val="300"/>
              </a:spcBef>
            </a:pPr>
            <a:r>
              <a:rPr lang="en-US" sz="1600" i="1" spc="-5" dirty="0" smtClean="0">
                <a:solidFill>
                  <a:schemeClr val="bg1"/>
                </a:solidFill>
                <a:latin typeface="Arial MT"/>
                <a:cs typeface="Arial MT"/>
              </a:rPr>
              <a:t>Margerita TOPALLI, </a:t>
            </a:r>
            <a:r>
              <a:rPr lang="en-US" sz="1600" i="1" spc="-5" dirty="0">
                <a:solidFill>
                  <a:schemeClr val="bg1"/>
                </a:solidFill>
                <a:latin typeface="Arial MT"/>
                <a:cs typeface="Arial MT"/>
              </a:rPr>
              <a:t>PhD </a:t>
            </a:r>
            <a:endParaRPr lang="en-US" sz="1600" i="1" spc="-5" dirty="0" smtClean="0">
              <a:solidFill>
                <a:schemeClr val="bg1"/>
              </a:solidFill>
              <a:latin typeface="Arial MT"/>
              <a:cs typeface="Arial MT"/>
            </a:endParaRPr>
          </a:p>
          <a:p>
            <a:pPr algn="ctr">
              <a:lnSpc>
                <a:spcPts val="2580"/>
              </a:lnSpc>
              <a:spcBef>
                <a:spcPts val="300"/>
              </a:spcBef>
            </a:pPr>
            <a:r>
              <a:rPr lang="en-US" sz="1400" i="1" spc="-5" dirty="0" smtClean="0">
                <a:solidFill>
                  <a:schemeClr val="accent1">
                    <a:lumMod val="60000"/>
                    <a:lumOff val="40000"/>
                  </a:schemeClr>
                </a:solidFill>
                <a:latin typeface="Arial MT"/>
                <a:cs typeface="Arial MT"/>
              </a:rPr>
              <a:t>Research </a:t>
            </a:r>
            <a:r>
              <a:rPr lang="en-US" sz="1400" i="1" spc="-5" dirty="0">
                <a:solidFill>
                  <a:schemeClr val="accent1">
                    <a:lumMod val="60000"/>
                    <a:lumOff val="40000"/>
                  </a:schemeClr>
                </a:solidFill>
                <a:latin typeface="Arial MT"/>
                <a:cs typeface="Arial MT"/>
              </a:rPr>
              <a:t>Department - BANK OF ALBANIA</a:t>
            </a:r>
            <a:endParaRPr lang="en-US" sz="1600" i="1" spc="-5" dirty="0">
              <a:solidFill>
                <a:schemeClr val="accent1">
                  <a:lumMod val="60000"/>
                  <a:lumOff val="40000"/>
                </a:schemeClr>
              </a:solidFill>
              <a:latin typeface="Arial MT"/>
              <a:cs typeface="Arial MT"/>
            </a:endParaRPr>
          </a:p>
        </p:txBody>
      </p:sp>
    </p:spTree>
    <p:extLst>
      <p:ext uri="{BB962C8B-B14F-4D97-AF65-F5344CB8AC3E}">
        <p14:creationId xmlns:p14="http://schemas.microsoft.com/office/powerpoint/2010/main" val="1713573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2" name="Objeto 1" hidden="1">
            <a:extLst>
              <a:ext uri="{FF2B5EF4-FFF2-40B4-BE49-F238E27FC236}">
                <a16:creationId xmlns="" xmlns:a16="http://schemas.microsoft.com/office/drawing/2014/main" id="{924B14C4-BC7D-4444-B2A1-7FDDDB9E4AB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64" name="Diapositiva de think-cell" r:id="rId6" imgW="408" imgH="408" progId="TCLayout.ActiveDocument.1">
                  <p:embed/>
                </p:oleObj>
              </mc:Choice>
              <mc:Fallback>
                <p:oleObj name="Diapositiva de think-cell" r:id="rId6" imgW="408" imgH="408"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14" name="Marcador de número de diapositiva 1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E434E2D-67EB-4210-AFCE-14938EE5CC13}" type="slidenum">
              <a:rPr kumimoji="0" lang="en-US" sz="900" b="0" i="0" u="none" strike="noStrike" kern="1200" cap="none" spc="0" normalizeH="0" baseline="0" noProof="0" smtClean="0">
                <a:ln>
                  <a:noFill/>
                </a:ln>
                <a:solidFill>
                  <a:prstClr val="black">
                    <a:lumMod val="75000"/>
                    <a:lumOff val="25000"/>
                  </a:prst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900" b="0" i="0" u="none" strike="noStrike" kern="1200" cap="none" spc="0" normalizeH="0" baseline="0" noProof="0" dirty="0">
              <a:ln>
                <a:noFill/>
              </a:ln>
              <a:solidFill>
                <a:prstClr val="black">
                  <a:lumMod val="75000"/>
                  <a:lumOff val="25000"/>
                </a:prstClr>
              </a:solidFill>
              <a:effectLst/>
              <a:uLnTx/>
              <a:uFillTx/>
              <a:latin typeface="Arial"/>
              <a:ea typeface="+mn-ea"/>
              <a:cs typeface="Arial"/>
            </a:endParaRPr>
          </a:p>
        </p:txBody>
      </p:sp>
      <p:sp>
        <p:nvSpPr>
          <p:cNvPr id="84" name="Título 8"/>
          <p:cNvSpPr txBox="1">
            <a:spLocks/>
          </p:cNvSpPr>
          <p:nvPr/>
        </p:nvSpPr>
        <p:spPr>
          <a:xfrm>
            <a:off x="391418" y="78869"/>
            <a:ext cx="8239988" cy="619200"/>
          </a:xfrm>
          <a:prstGeom prst="rect">
            <a:avLst/>
          </a:prstGeom>
        </p:spPr>
        <p:txBody>
          <a:bodyPr tIns="36000" bIns="36000" anchor="t"/>
          <a:lstStyle>
            <a:lvl1pPr algn="l" defTabSz="457200" rtl="0" eaLnBrk="1" latinLnBrk="0" hangingPunct="1">
              <a:spcBef>
                <a:spcPts val="600"/>
              </a:spcBef>
              <a:buNone/>
              <a:defRPr lang="es-ES" sz="1600" b="1" kern="1200" dirty="0">
                <a:solidFill>
                  <a:schemeClr val="tx1"/>
                </a:solidFill>
                <a:latin typeface="Georgia"/>
                <a:ea typeface="+mj-ea"/>
                <a:cs typeface="Georgia"/>
              </a:defRPr>
            </a:lvl1pPr>
          </a:lstStyle>
          <a:p>
            <a:pPr marL="87313">
              <a:defRPr/>
            </a:pPr>
            <a:r>
              <a:rPr lang="en-US">
                <a:solidFill>
                  <a:srgbClr val="00ADE4"/>
                </a:solidFill>
                <a:latin typeface="Arial" panose="020B0604020202020204" pitchFamily="34" charset="0"/>
                <a:cs typeface="Arial" panose="020B0604020202020204" pitchFamily="34" charset="0"/>
              </a:rPr>
              <a:t>Introduction and context</a:t>
            </a:r>
          </a:p>
        </p:txBody>
      </p:sp>
      <p:sp>
        <p:nvSpPr>
          <p:cNvPr id="86" name="Title 1"/>
          <p:cNvSpPr txBox="1">
            <a:spLocks/>
          </p:cNvSpPr>
          <p:nvPr/>
        </p:nvSpPr>
        <p:spPr bwMode="auto">
          <a:xfrm>
            <a:off x="122614" y="373134"/>
            <a:ext cx="11952000" cy="105724"/>
          </a:xfrm>
          <a:prstGeom prst="rect">
            <a:avLst/>
          </a:prstGeom>
          <a:solidFill>
            <a:srgbClr val="002345">
              <a:lumMod val="90000"/>
              <a:lumOff val="10000"/>
            </a:srgbClr>
          </a:solidFill>
          <a:ln>
            <a:noFill/>
          </a:ln>
          <a:effectLst/>
          <a:extLst>
            <a:ext uri="{FAA26D3D-D897-4be2-8F04-BA451C77F1D7}">
              <ma14:placeholderFlag xmlns="" xmlns:ma14="http://schemas.microsoft.com/office/mac/drawingml/2011/main" val="1"/>
            </a:ext>
          </a:extLst>
        </p:spPr>
        <p:txBody>
          <a:bodyPr vert="horz" wrap="square" lIns="0" tIns="0" rIns="0" bIns="18000" numCol="1" anchor="b" anchorCtr="0" compatLnSpc="1">
            <a:prstTxWarp prst="textNoShape">
              <a:avLst/>
            </a:prstTxWarp>
          </a:bodyPr>
          <a:lstStyle>
            <a:lvl1pPr algn="l" defTabSz="457200" rtl="0" eaLnBrk="1" latinLnBrk="0" hangingPunct="1">
              <a:spcBef>
                <a:spcPct val="0"/>
              </a:spcBef>
              <a:buNone/>
              <a:defRPr sz="3000" kern="1200">
                <a:solidFill>
                  <a:schemeClr val="tx2"/>
                </a:solidFill>
                <a:latin typeface="Arial"/>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400" b="0" i="0" u="none" strike="noStrike" kern="1200" cap="none" spc="0" normalizeH="0" baseline="0" noProof="0" dirty="0">
              <a:ln>
                <a:noFill/>
              </a:ln>
              <a:solidFill>
                <a:srgbClr val="002345"/>
              </a:solidFill>
              <a:effectLst/>
              <a:uLnTx/>
              <a:uFillTx/>
              <a:latin typeface="Arial"/>
              <a:ea typeface="+mj-ea"/>
              <a:cs typeface="Arial"/>
            </a:endParaRPr>
          </a:p>
        </p:txBody>
      </p:sp>
      <p:sp>
        <p:nvSpPr>
          <p:cNvPr id="87" name="Rectángulo 40">
            <a:extLst>
              <a:ext uri="{FF2B5EF4-FFF2-40B4-BE49-F238E27FC236}">
                <a16:creationId xmlns="" xmlns:a16="http://schemas.microsoft.com/office/drawing/2014/main" id="{7DBC3780-6CF4-45AA-C701-699C54B2A33D}"/>
              </a:ext>
            </a:extLst>
          </p:cNvPr>
          <p:cNvSpPr/>
          <p:nvPr/>
        </p:nvSpPr>
        <p:spPr>
          <a:xfrm>
            <a:off x="606175" y="433713"/>
            <a:ext cx="9151280" cy="307777"/>
          </a:xfrm>
          <a:prstGeom prst="rect">
            <a:avLst/>
          </a:prstGeom>
        </p:spPr>
        <p:txBody>
          <a:bodyPr wrap="square">
            <a:spAutoFit/>
          </a:bodyPr>
          <a:lstStyle/>
          <a:p>
            <a:pPr>
              <a:defRPr/>
            </a:pPr>
            <a:r>
              <a:rPr lang="en-US" sz="1400" dirty="0">
                <a:solidFill>
                  <a:srgbClr val="00ADE4"/>
                </a:solidFill>
                <a:latin typeface="Arial"/>
                <a:cs typeface="Arial" panose="020B0604020202020204" pitchFamily="34" charset="0"/>
              </a:rPr>
              <a:t>Climate risks and central </a:t>
            </a:r>
            <a:r>
              <a:rPr lang="en-US" sz="1400" dirty="0" smtClean="0">
                <a:solidFill>
                  <a:srgbClr val="00ADE4"/>
                </a:solidFill>
                <a:latin typeface="Arial"/>
                <a:cs typeface="Arial" panose="020B0604020202020204" pitchFamily="34" charset="0"/>
              </a:rPr>
              <a:t>banks: </a:t>
            </a:r>
            <a:r>
              <a:rPr lang="en-US" sz="1400" i="1" dirty="0">
                <a:solidFill>
                  <a:srgbClr val="00ADE4"/>
                </a:solidFill>
                <a:latin typeface="Arial"/>
                <a:cs typeface="Arial" panose="020B0604020202020204" pitchFamily="34" charset="0"/>
              </a:rPr>
              <a:t>Mission creep or mission critical</a:t>
            </a:r>
            <a:r>
              <a:rPr lang="en-US" sz="1400" i="1" dirty="0" smtClean="0">
                <a:solidFill>
                  <a:srgbClr val="00ADE4"/>
                </a:solidFill>
                <a:latin typeface="Arial"/>
                <a:cs typeface="Arial" panose="020B0604020202020204" pitchFamily="34" charset="0"/>
              </a:rPr>
              <a:t>?</a:t>
            </a:r>
            <a:endParaRPr lang="en-US" sz="1400" i="1" dirty="0">
              <a:solidFill>
                <a:srgbClr val="00ADE4"/>
              </a:solidFill>
              <a:latin typeface="Arial"/>
              <a:cs typeface="Arial" panose="020B0604020202020204" pitchFamily="34" charset="0"/>
            </a:endParaRPr>
          </a:p>
        </p:txBody>
      </p:sp>
      <p:sp>
        <p:nvSpPr>
          <p:cNvPr id="45" name="CuadroTexto 41">
            <a:extLst>
              <a:ext uri="{FF2B5EF4-FFF2-40B4-BE49-F238E27FC236}">
                <a16:creationId xmlns="" xmlns:a16="http://schemas.microsoft.com/office/drawing/2014/main" id="{1AD9E892-3AD3-7326-AA5C-40B8800536A2}"/>
              </a:ext>
            </a:extLst>
          </p:cNvPr>
          <p:cNvSpPr txBox="1"/>
          <p:nvPr/>
        </p:nvSpPr>
        <p:spPr>
          <a:xfrm>
            <a:off x="5946117" y="1249744"/>
            <a:ext cx="5621867" cy="4774141"/>
          </a:xfrm>
          <a:prstGeom prst="roundRect">
            <a:avLst>
              <a:gd name="adj" fmla="val 9047"/>
            </a:avLst>
          </a:prstGeom>
          <a:solidFill>
            <a:schemeClr val="bg1"/>
          </a:solidFill>
          <a:effectLst>
            <a:outerShdw blurRad="50800" dist="38100" dir="2700000" algn="tl" rotWithShape="0">
              <a:prstClr val="black">
                <a:alpha val="40000"/>
              </a:prstClr>
            </a:outerShdw>
          </a:effectLst>
        </p:spPr>
        <p:txBody>
          <a:bodyPr wrap="square" lIns="36000" rIns="144000">
            <a:noAutofit/>
          </a:bodyPr>
          <a:lstStyle>
            <a:defPPr marR="0" lvl="0" algn="l" rtl="0">
              <a:lnSpc>
                <a:spcPct val="100000"/>
              </a:lnSpc>
              <a:spcBef>
                <a:spcPts val="0"/>
              </a:spcBef>
              <a:spcAft>
                <a:spcPts val="0"/>
              </a:spcAft>
              <a:defRPr/>
            </a:defPPr>
            <a:lvl1pPr marL="177800" indent="-177800">
              <a:spcAft>
                <a:spcPts val="600"/>
              </a:spcAft>
              <a:buFont typeface="Arial" panose="020B0604020202020204" pitchFamily="34" charset="0"/>
              <a:buChar char="•"/>
              <a:defRPr sz="2400" i="1">
                <a:solidFill>
                  <a:schemeClr val="tx1"/>
                </a:solidFill>
                <a:latin typeface="Roboto" panose="02000000000000000000" pitchFamily="2" charset="0"/>
                <a:ea typeface="Roboto" panose="02000000000000000000" pitchFamily="2" charset="0"/>
              </a:defRPr>
            </a:lvl1pPr>
          </a:lstStyle>
          <a:p>
            <a:pPr>
              <a:buFont typeface="Wingdings" panose="05000000000000000000" pitchFamily="2" charset="2"/>
              <a:buChar char="Ø"/>
            </a:pPr>
            <a:r>
              <a:rPr lang="en-US" sz="1400" b="1" i="0" dirty="0">
                <a:solidFill>
                  <a:srgbClr val="00ADE4"/>
                </a:solidFill>
                <a:latin typeface="Calibri Light" panose="020F0302020204030204"/>
              </a:rPr>
              <a:t>Since 2015, central bankers have increasingly discussed climate change</a:t>
            </a:r>
            <a:r>
              <a:rPr lang="en-US" sz="1400" b="1" i="0" dirty="0" smtClean="0">
                <a:solidFill>
                  <a:srgbClr val="00ADE4"/>
                </a:solidFill>
                <a:latin typeface="Calibri Light" panose="020F0302020204030204"/>
              </a:rPr>
              <a:t>.</a:t>
            </a:r>
            <a:endParaRPr lang="en-US" sz="1400" i="0" dirty="0" smtClean="0">
              <a:latin typeface="+mj-lt"/>
            </a:endParaRPr>
          </a:p>
          <a:p>
            <a:pPr>
              <a:buFont typeface="Wingdings" panose="05000000000000000000" pitchFamily="2" charset="2"/>
              <a:buChar char="Ø"/>
            </a:pPr>
            <a:r>
              <a:rPr lang="en-US" sz="1400" i="0" dirty="0" smtClean="0">
                <a:latin typeface="+mj-lt"/>
              </a:rPr>
              <a:t>Central </a:t>
            </a:r>
            <a:r>
              <a:rPr lang="en-US" sz="1400" i="0" dirty="0">
                <a:latin typeface="+mj-lt"/>
              </a:rPr>
              <a:t>banks are doing too much – some critics  argue that they should refrain from engaging on  these issues for a number of reasons.</a:t>
            </a:r>
          </a:p>
          <a:p>
            <a:pPr lvl="1">
              <a:buFont typeface="Wingdings" panose="05000000000000000000" pitchFamily="2" charset="2"/>
              <a:buChar char="Ø"/>
            </a:pPr>
            <a:r>
              <a:rPr lang="en-US" sz="1200" i="0" dirty="0">
                <a:latin typeface="+mj-lt"/>
              </a:rPr>
              <a:t>Climate change is argued to be irrelevant  and/or too political.</a:t>
            </a:r>
          </a:p>
          <a:p>
            <a:pPr lvl="1">
              <a:buFont typeface="Wingdings" panose="05000000000000000000" pitchFamily="2" charset="2"/>
              <a:buChar char="Ø"/>
            </a:pPr>
            <a:r>
              <a:rPr lang="en-US" sz="1200" i="0" dirty="0">
                <a:latin typeface="+mj-lt"/>
              </a:rPr>
              <a:t>Climate change is considered 2nd order from a  central bank perspective.</a:t>
            </a:r>
          </a:p>
          <a:p>
            <a:pPr lvl="1">
              <a:buFont typeface="Wingdings" panose="05000000000000000000" pitchFamily="2" charset="2"/>
              <a:buChar char="Ø"/>
            </a:pPr>
            <a:r>
              <a:rPr lang="en-US" sz="1200" i="0" dirty="0">
                <a:latin typeface="+mj-lt"/>
              </a:rPr>
              <a:t>“Central bankers are not “climate </a:t>
            </a:r>
            <a:r>
              <a:rPr lang="en-US" sz="1200" i="0" dirty="0" smtClean="0">
                <a:latin typeface="+mj-lt"/>
              </a:rPr>
              <a:t>policy makers”.</a:t>
            </a:r>
            <a:endParaRPr lang="en-US" sz="1400" dirty="0">
              <a:latin typeface="+mj-lt"/>
            </a:endParaRPr>
          </a:p>
          <a:p>
            <a:pPr lvl="1"/>
            <a:endParaRPr lang="en-US" sz="1400" i="0" dirty="0" smtClean="0">
              <a:latin typeface="+mj-lt"/>
            </a:endParaRPr>
          </a:p>
          <a:p>
            <a:pPr>
              <a:buFont typeface="Wingdings" panose="05000000000000000000" pitchFamily="2" charset="2"/>
              <a:buChar char="Ø"/>
            </a:pPr>
            <a:r>
              <a:rPr lang="en-US" sz="1400" i="0" dirty="0" smtClean="0">
                <a:latin typeface="+mj-lt"/>
              </a:rPr>
              <a:t>Central </a:t>
            </a:r>
            <a:r>
              <a:rPr lang="en-US" sz="1400" i="0" dirty="0">
                <a:latin typeface="+mj-lt"/>
              </a:rPr>
              <a:t>banks are doing too little – some  climate pundits are advocating for a stronger  involvement.</a:t>
            </a:r>
          </a:p>
          <a:p>
            <a:pPr lvl="1">
              <a:buFont typeface="Wingdings" panose="05000000000000000000" pitchFamily="2" charset="2"/>
              <a:buChar char="Ø"/>
            </a:pPr>
            <a:r>
              <a:rPr lang="en-US" sz="1200" i="0" dirty="0">
                <a:latin typeface="+mj-lt"/>
              </a:rPr>
              <a:t>Central banks benign neglect and complacency</a:t>
            </a:r>
          </a:p>
          <a:p>
            <a:pPr lvl="1">
              <a:buFont typeface="Wingdings" panose="05000000000000000000" pitchFamily="2" charset="2"/>
              <a:buChar char="Ø"/>
            </a:pPr>
            <a:r>
              <a:rPr lang="en-US" sz="1200" i="0" dirty="0">
                <a:latin typeface="+mj-lt"/>
              </a:rPr>
              <a:t>Using financial policy as a climate policy </a:t>
            </a:r>
            <a:r>
              <a:rPr lang="en-US" sz="1200" i="0" dirty="0" smtClean="0">
                <a:latin typeface="+mj-lt"/>
              </a:rPr>
              <a:t> instrument </a:t>
            </a:r>
            <a:r>
              <a:rPr lang="en-US" sz="1200" i="0" dirty="0">
                <a:latin typeface="+mj-lt"/>
              </a:rPr>
              <a:t>(in addition to or as a substitute to </a:t>
            </a:r>
            <a:r>
              <a:rPr lang="en-US" sz="1200" i="0" dirty="0" smtClean="0">
                <a:latin typeface="+mj-lt"/>
              </a:rPr>
              <a:t> “</a:t>
            </a:r>
            <a:r>
              <a:rPr lang="en-US" sz="1200" i="0" dirty="0">
                <a:latin typeface="+mj-lt"/>
              </a:rPr>
              <a:t>pricing GHG emission”).</a:t>
            </a:r>
          </a:p>
          <a:p>
            <a:pPr lvl="1">
              <a:buFont typeface="Wingdings" panose="05000000000000000000" pitchFamily="2" charset="2"/>
              <a:buChar char="Ø"/>
            </a:pPr>
            <a:r>
              <a:rPr lang="en-US" sz="1200" i="0" dirty="0">
                <a:latin typeface="+mj-lt"/>
              </a:rPr>
              <a:t>Promoting the monetary financing of the </a:t>
            </a:r>
            <a:r>
              <a:rPr lang="en-US" sz="1200" dirty="0">
                <a:latin typeface="+mj-lt"/>
              </a:rPr>
              <a:t>net zero transition</a:t>
            </a:r>
            <a:r>
              <a:rPr lang="en-US" sz="1200" dirty="0" smtClean="0">
                <a:latin typeface="+mj-lt"/>
              </a:rPr>
              <a:t>.</a:t>
            </a:r>
            <a:endParaRPr lang="en-US" sz="1400" i="0" dirty="0" smtClean="0">
              <a:latin typeface="+mj-lt"/>
            </a:endParaRPr>
          </a:p>
          <a:p>
            <a:pPr>
              <a:buFont typeface="Wingdings" panose="05000000000000000000" pitchFamily="2" charset="2"/>
              <a:buChar char="Ø"/>
            </a:pPr>
            <a:endParaRPr lang="en-US" sz="1400" i="0" dirty="0" smtClean="0">
              <a:latin typeface="+mj-lt"/>
            </a:endParaRPr>
          </a:p>
          <a:p>
            <a:pPr>
              <a:buFont typeface="Wingdings" panose="05000000000000000000" pitchFamily="2" charset="2"/>
              <a:buChar char="Ø"/>
            </a:pPr>
            <a:r>
              <a:rPr lang="en-US" sz="1400" i="0" dirty="0" smtClean="0">
                <a:latin typeface="+mj-lt"/>
              </a:rPr>
              <a:t>Why </a:t>
            </a:r>
            <a:r>
              <a:rPr lang="en-US" sz="1400" i="0" dirty="0">
                <a:latin typeface="+mj-lt"/>
              </a:rPr>
              <a:t>central banks are engaging?</a:t>
            </a:r>
          </a:p>
          <a:p>
            <a:pPr lvl="1">
              <a:buFont typeface="Wingdings" panose="05000000000000000000" pitchFamily="2" charset="2"/>
              <a:buChar char="Ø"/>
            </a:pPr>
            <a:r>
              <a:rPr lang="en-US" sz="1200" dirty="0">
                <a:latin typeface="+mj-lt"/>
              </a:rPr>
              <a:t>Climate change and the net zero transition are a </a:t>
            </a:r>
            <a:r>
              <a:rPr lang="en-US" sz="1200" b="1" dirty="0">
                <a:solidFill>
                  <a:srgbClr val="00ADE4"/>
                </a:solidFill>
                <a:latin typeface="Calibri Light" panose="020F0302020204030204"/>
                <a:ea typeface="Roboto" panose="02000000000000000000" pitchFamily="2" charset="0"/>
              </a:rPr>
              <a:t>global macroeconomic challenge.</a:t>
            </a:r>
          </a:p>
          <a:p>
            <a:pPr lvl="1">
              <a:buFont typeface="Wingdings" panose="05000000000000000000" pitchFamily="2" charset="2"/>
              <a:buChar char="Ø"/>
            </a:pPr>
            <a:r>
              <a:rPr lang="en-US" sz="1200" b="1" dirty="0">
                <a:solidFill>
                  <a:srgbClr val="00ADE4"/>
                </a:solidFill>
                <a:latin typeface="Calibri Light" panose="020F0302020204030204"/>
                <a:ea typeface="Roboto" panose="02000000000000000000" pitchFamily="2" charset="0"/>
              </a:rPr>
              <a:t>Climate change is material </a:t>
            </a:r>
            <a:r>
              <a:rPr lang="en-US" sz="1200" dirty="0">
                <a:latin typeface="+mj-lt"/>
              </a:rPr>
              <a:t>to the successful fulfillment of core central banks’  mandates (</a:t>
            </a:r>
            <a:r>
              <a:rPr lang="en-US" sz="1200" b="1" dirty="0">
                <a:solidFill>
                  <a:srgbClr val="00ADE4"/>
                </a:solidFill>
                <a:latin typeface="Calibri Light" panose="020F0302020204030204"/>
                <a:ea typeface="Roboto" panose="02000000000000000000" pitchFamily="2" charset="0"/>
              </a:rPr>
              <a:t>monetary policy, financial stability</a:t>
            </a:r>
            <a:r>
              <a:rPr lang="en-US" sz="1200" dirty="0">
                <a:latin typeface="+mj-lt"/>
              </a:rPr>
              <a:t>).</a:t>
            </a:r>
          </a:p>
          <a:p>
            <a:pPr lvl="1">
              <a:buFont typeface="Wingdings" panose="05000000000000000000" pitchFamily="2" charset="2"/>
              <a:buChar char="Ø"/>
            </a:pPr>
            <a:r>
              <a:rPr lang="en-US" sz="1200" dirty="0">
                <a:latin typeface="+mj-lt"/>
              </a:rPr>
              <a:t>The fulfillment of core central banks’ mandates is </a:t>
            </a:r>
            <a:r>
              <a:rPr lang="en-US" sz="1200" b="1" dirty="0">
                <a:solidFill>
                  <a:srgbClr val="00ADE4"/>
                </a:solidFill>
                <a:latin typeface="Calibri Light" panose="020F0302020204030204"/>
                <a:ea typeface="Roboto" panose="02000000000000000000" pitchFamily="2" charset="0"/>
              </a:rPr>
              <a:t>a prerequisite to a successful net zero transition</a:t>
            </a:r>
            <a:r>
              <a:rPr lang="en-US" sz="1200" dirty="0">
                <a:latin typeface="+mj-lt"/>
              </a:rPr>
              <a:t> (see also the need to “align policies”).</a:t>
            </a:r>
          </a:p>
          <a:p>
            <a:pPr lvl="1">
              <a:buFont typeface="Wingdings" panose="05000000000000000000" pitchFamily="2" charset="2"/>
              <a:buChar char="Ø"/>
            </a:pPr>
            <a:endParaRPr lang="en-US" sz="1200" dirty="0" smtClean="0">
              <a:latin typeface="+mj-lt"/>
            </a:endParaRPr>
          </a:p>
        </p:txBody>
      </p:sp>
      <p:pic>
        <p:nvPicPr>
          <p:cNvPr id="13" name="object 4"/>
          <p:cNvPicPr/>
          <p:nvPr/>
        </p:nvPicPr>
        <p:blipFill>
          <a:blip r:embed="rId8" cstate="print"/>
          <a:stretch>
            <a:fillRect/>
          </a:stretch>
        </p:blipFill>
        <p:spPr>
          <a:xfrm>
            <a:off x="601211" y="967093"/>
            <a:ext cx="3939540" cy="828842"/>
          </a:xfrm>
          <a:prstGeom prst="rect">
            <a:avLst/>
          </a:prstGeom>
        </p:spPr>
      </p:pic>
      <p:pic>
        <p:nvPicPr>
          <p:cNvPr id="15" name="object 5"/>
          <p:cNvPicPr/>
          <p:nvPr/>
        </p:nvPicPr>
        <p:blipFill>
          <a:blip r:embed="rId9" cstate="print"/>
          <a:stretch>
            <a:fillRect/>
          </a:stretch>
        </p:blipFill>
        <p:spPr>
          <a:xfrm>
            <a:off x="601211" y="1983788"/>
            <a:ext cx="3939540" cy="1863852"/>
          </a:xfrm>
          <a:prstGeom prst="rect">
            <a:avLst/>
          </a:prstGeom>
        </p:spPr>
      </p:pic>
      <p:pic>
        <p:nvPicPr>
          <p:cNvPr id="16" name="object 6"/>
          <p:cNvPicPr/>
          <p:nvPr/>
        </p:nvPicPr>
        <p:blipFill>
          <a:blip r:embed="rId10" cstate="print"/>
          <a:stretch>
            <a:fillRect/>
          </a:stretch>
        </p:blipFill>
        <p:spPr>
          <a:xfrm>
            <a:off x="631691" y="3936032"/>
            <a:ext cx="3910584" cy="2087880"/>
          </a:xfrm>
          <a:prstGeom prst="rect">
            <a:avLst/>
          </a:prstGeom>
        </p:spPr>
      </p:pic>
      <p:pic>
        <p:nvPicPr>
          <p:cNvPr id="17" name="Picture 16" descr="Texto, Logotipo&#10;&#10;Descripción generada automáticamente"/>
          <p:cNvPicPr/>
          <p:nvPr/>
        </p:nvPicPr>
        <p:blipFill>
          <a:blip r:embed="rId11" cstate="print">
            <a:extLst>
              <a:ext uri="{28A0092B-C50C-407E-A947-70E740481C1C}">
                <a14:useLocalDpi xmlns:a14="http://schemas.microsoft.com/office/drawing/2010/main" val="0"/>
              </a:ext>
            </a:extLst>
          </a:blip>
          <a:stretch>
            <a:fillRect/>
          </a:stretch>
        </p:blipFill>
        <p:spPr>
          <a:xfrm>
            <a:off x="606175" y="5936530"/>
            <a:ext cx="1136015" cy="762000"/>
          </a:xfrm>
          <a:prstGeom prst="rect">
            <a:avLst/>
          </a:prstGeom>
        </p:spPr>
      </p:pic>
    </p:spTree>
    <p:extLst>
      <p:ext uri="{BB962C8B-B14F-4D97-AF65-F5344CB8AC3E}">
        <p14:creationId xmlns:p14="http://schemas.microsoft.com/office/powerpoint/2010/main" val="2586373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2" name="Objeto 1" hidden="1">
            <a:extLst>
              <a:ext uri="{FF2B5EF4-FFF2-40B4-BE49-F238E27FC236}">
                <a16:creationId xmlns="" xmlns:a16="http://schemas.microsoft.com/office/drawing/2014/main" id="{924B14C4-BC7D-4444-B2A1-7FDDDB9E4AB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87" name="Diapositiva de think-cell" r:id="rId6" imgW="408" imgH="408" progId="TCLayout.ActiveDocument.1">
                  <p:embed/>
                </p:oleObj>
              </mc:Choice>
              <mc:Fallback>
                <p:oleObj name="Diapositiva de think-cell" r:id="rId6" imgW="408" imgH="408"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14" name="Marcador de número de diapositiva 13"/>
          <p:cNvSpPr>
            <a:spLocks noGrp="1"/>
          </p:cNvSpPr>
          <p:nvPr>
            <p:ph type="sldNum" sz="quarter" idx="12"/>
          </p:nvPr>
        </p:nvSpPr>
        <p:spPr/>
        <p:txBody>
          <a:bodyPr/>
          <a:lstStyle/>
          <a:p>
            <a:pPr algn="l">
              <a:defRPr/>
            </a:pPr>
            <a:fld id="{5E434E2D-67EB-4210-AFCE-14938EE5CC13}" type="slidenum">
              <a:rPr lang="en-US" sz="900" smtClean="0">
                <a:solidFill>
                  <a:prstClr val="black">
                    <a:lumMod val="75000"/>
                    <a:lumOff val="25000"/>
                  </a:prstClr>
                </a:solidFill>
                <a:latin typeface="Arial"/>
                <a:cs typeface="Arial"/>
              </a:rPr>
              <a:pPr algn="l">
                <a:defRPr/>
              </a:pPr>
              <a:t>3</a:t>
            </a:fld>
            <a:endParaRPr lang="en-US" sz="900" dirty="0">
              <a:solidFill>
                <a:prstClr val="black">
                  <a:lumMod val="75000"/>
                  <a:lumOff val="25000"/>
                </a:prstClr>
              </a:solidFill>
              <a:latin typeface="Arial"/>
              <a:cs typeface="Arial"/>
            </a:endParaRPr>
          </a:p>
        </p:txBody>
      </p:sp>
      <p:sp>
        <p:nvSpPr>
          <p:cNvPr id="84" name="Título 8"/>
          <p:cNvSpPr txBox="1">
            <a:spLocks/>
          </p:cNvSpPr>
          <p:nvPr/>
        </p:nvSpPr>
        <p:spPr>
          <a:xfrm>
            <a:off x="391418" y="78869"/>
            <a:ext cx="8239988" cy="619200"/>
          </a:xfrm>
          <a:prstGeom prst="rect">
            <a:avLst/>
          </a:prstGeom>
        </p:spPr>
        <p:txBody>
          <a:bodyPr tIns="36000" bIns="36000" anchor="t"/>
          <a:lstStyle>
            <a:lvl1pPr algn="l" defTabSz="457200" rtl="0" eaLnBrk="1" latinLnBrk="0" hangingPunct="1">
              <a:spcBef>
                <a:spcPts val="600"/>
              </a:spcBef>
              <a:buNone/>
              <a:defRPr lang="es-ES" sz="1600" b="1" kern="1200" dirty="0">
                <a:solidFill>
                  <a:schemeClr val="tx1"/>
                </a:solidFill>
                <a:latin typeface="Georgia"/>
                <a:ea typeface="+mj-ea"/>
                <a:cs typeface="Georgia"/>
              </a:defRPr>
            </a:lvl1pPr>
          </a:lstStyle>
          <a:p>
            <a:pPr marL="87313">
              <a:defRPr/>
            </a:pPr>
            <a:r>
              <a:rPr lang="en-US" dirty="0">
                <a:solidFill>
                  <a:srgbClr val="00ADE4"/>
                </a:solidFill>
                <a:latin typeface="Arial" panose="020B0604020202020204" pitchFamily="34" charset="0"/>
                <a:cs typeface="Arial" panose="020B0604020202020204" pitchFamily="34" charset="0"/>
              </a:rPr>
              <a:t>Introduction and context</a:t>
            </a:r>
          </a:p>
        </p:txBody>
      </p:sp>
      <p:sp>
        <p:nvSpPr>
          <p:cNvPr id="86" name="Title 1"/>
          <p:cNvSpPr txBox="1">
            <a:spLocks/>
          </p:cNvSpPr>
          <p:nvPr/>
        </p:nvSpPr>
        <p:spPr bwMode="auto">
          <a:xfrm>
            <a:off x="122614" y="373134"/>
            <a:ext cx="11952000" cy="105724"/>
          </a:xfrm>
          <a:prstGeom prst="rect">
            <a:avLst/>
          </a:prstGeom>
          <a:solidFill>
            <a:srgbClr val="002345">
              <a:lumMod val="90000"/>
              <a:lumOff val="10000"/>
            </a:srgbClr>
          </a:solidFill>
          <a:ln>
            <a:noFill/>
          </a:ln>
          <a:effectLst/>
          <a:extLst>
            <a:ext uri="{FAA26D3D-D897-4be2-8F04-BA451C77F1D7}">
              <ma14:placeholderFlag xmlns="" xmlns:ma14="http://schemas.microsoft.com/office/mac/drawingml/2011/main" val="1"/>
            </a:ext>
          </a:extLst>
        </p:spPr>
        <p:txBody>
          <a:bodyPr vert="horz" wrap="square" lIns="0" tIns="0" rIns="0" bIns="18000" numCol="1" anchor="b" anchorCtr="0" compatLnSpc="1">
            <a:prstTxWarp prst="textNoShape">
              <a:avLst/>
            </a:prstTxWarp>
          </a:bodyPr>
          <a:lstStyle>
            <a:lvl1pPr algn="l" defTabSz="457200" rtl="0" eaLnBrk="1" latinLnBrk="0" hangingPunct="1">
              <a:spcBef>
                <a:spcPct val="0"/>
              </a:spcBef>
              <a:buNone/>
              <a:defRPr sz="3000" kern="1200">
                <a:solidFill>
                  <a:schemeClr val="tx2"/>
                </a:solidFill>
                <a:latin typeface="Arial"/>
                <a:ea typeface="+mj-ea"/>
                <a:cs typeface="Arial"/>
              </a:defRPr>
            </a:lvl1pPr>
          </a:lstStyle>
          <a:p>
            <a:pPr>
              <a:defRPr/>
            </a:pPr>
            <a:endParaRPr lang="en-US" sz="2400" dirty="0">
              <a:solidFill>
                <a:srgbClr val="002345"/>
              </a:solidFill>
            </a:endParaRPr>
          </a:p>
        </p:txBody>
      </p:sp>
      <p:sp>
        <p:nvSpPr>
          <p:cNvPr id="87" name="Rectángulo 40">
            <a:extLst>
              <a:ext uri="{FF2B5EF4-FFF2-40B4-BE49-F238E27FC236}">
                <a16:creationId xmlns="" xmlns:a16="http://schemas.microsoft.com/office/drawing/2014/main" id="{7DBC3780-6CF4-45AA-C701-699C54B2A33D}"/>
              </a:ext>
            </a:extLst>
          </p:cNvPr>
          <p:cNvSpPr/>
          <p:nvPr/>
        </p:nvSpPr>
        <p:spPr>
          <a:xfrm>
            <a:off x="606175" y="433713"/>
            <a:ext cx="9151280" cy="307777"/>
          </a:xfrm>
          <a:prstGeom prst="rect">
            <a:avLst/>
          </a:prstGeom>
        </p:spPr>
        <p:txBody>
          <a:bodyPr wrap="square">
            <a:spAutoFit/>
          </a:bodyPr>
          <a:lstStyle/>
          <a:p>
            <a:pPr>
              <a:defRPr/>
            </a:pPr>
            <a:r>
              <a:rPr lang="en-US" sz="1400" dirty="0">
                <a:solidFill>
                  <a:srgbClr val="00ADE4"/>
                </a:solidFill>
                <a:latin typeface="Arial"/>
                <a:cs typeface="Arial" panose="020B0604020202020204" pitchFamily="34" charset="0"/>
              </a:rPr>
              <a:t>Albania </a:t>
            </a:r>
            <a:r>
              <a:rPr lang="en-US" sz="1400" dirty="0" smtClean="0">
                <a:solidFill>
                  <a:srgbClr val="00ADE4"/>
                </a:solidFill>
                <a:latin typeface="Arial"/>
                <a:cs typeface="Arial" panose="020B0604020202020204" pitchFamily="34" charset="0"/>
              </a:rPr>
              <a:t>agreements on Climate change</a:t>
            </a:r>
            <a:endParaRPr lang="en-US" sz="1400" dirty="0">
              <a:solidFill>
                <a:srgbClr val="00ADE4"/>
              </a:solidFill>
              <a:latin typeface="Arial"/>
              <a:cs typeface="Arial" panose="020B0604020202020204" pitchFamily="34" charset="0"/>
            </a:endParaRPr>
          </a:p>
        </p:txBody>
      </p:sp>
      <p:sp>
        <p:nvSpPr>
          <p:cNvPr id="123" name="Rectángulo: esquinas redondeadas 36">
            <a:extLst>
              <a:ext uri="{FF2B5EF4-FFF2-40B4-BE49-F238E27FC236}">
                <a16:creationId xmlns="" xmlns:a16="http://schemas.microsoft.com/office/drawing/2014/main" id="{D7E939CB-65E3-F125-F392-7305E7B64518}"/>
              </a:ext>
            </a:extLst>
          </p:cNvPr>
          <p:cNvSpPr/>
          <p:nvPr/>
        </p:nvSpPr>
        <p:spPr>
          <a:xfrm>
            <a:off x="819168" y="3404914"/>
            <a:ext cx="9757770" cy="330022"/>
          </a:xfrm>
          <a:prstGeom prst="roundRect">
            <a:avLst/>
          </a:prstGeom>
          <a:gradFill>
            <a:gsLst>
              <a:gs pos="0">
                <a:srgbClr val="00ADE4"/>
              </a:gs>
              <a:gs pos="100000">
                <a:srgbClr val="003971"/>
              </a:gs>
            </a:gsLst>
            <a:lin ang="8099331" scaled="0"/>
          </a:gradFill>
          <a:ln w="25400" cap="flat" cmpd="sng" algn="ctr">
            <a:noFill/>
            <a:prstDash val="solid"/>
          </a:ln>
          <a:effectLst/>
        </p:spPr>
        <p:txBody>
          <a:bodyPr lIns="0" rIns="0" rtlCol="0" anchor="ctr"/>
          <a:lstStyle/>
          <a:p>
            <a:pPr algn="ctr">
              <a:defRPr/>
            </a:pPr>
            <a:endParaRPr lang="es-ES" sz="1400" b="1" kern="0" dirty="0" smtClean="0">
              <a:solidFill>
                <a:prstClr val="white"/>
              </a:solidFill>
              <a:latin typeface="Arial"/>
            </a:endParaRPr>
          </a:p>
        </p:txBody>
      </p:sp>
      <p:sp>
        <p:nvSpPr>
          <p:cNvPr id="124" name="Freeform 12">
            <a:extLst>
              <a:ext uri="{FF2B5EF4-FFF2-40B4-BE49-F238E27FC236}">
                <a16:creationId xmlns="" xmlns:a16="http://schemas.microsoft.com/office/drawing/2014/main" id="{6CBF6F89-6D49-A19F-600F-470BCADFE5D6}"/>
              </a:ext>
            </a:extLst>
          </p:cNvPr>
          <p:cNvSpPr>
            <a:spLocks/>
          </p:cNvSpPr>
          <p:nvPr/>
        </p:nvSpPr>
        <p:spPr bwMode="auto">
          <a:xfrm>
            <a:off x="10679674" y="3166175"/>
            <a:ext cx="839284" cy="808347"/>
          </a:xfrm>
          <a:custGeom>
            <a:avLst/>
            <a:gdLst>
              <a:gd name="T0" fmla="*/ 322 w 614"/>
              <a:gd name="T1" fmla="*/ 11 h 555"/>
              <a:gd name="T2" fmla="*/ 290 w 614"/>
              <a:gd name="T3" fmla="*/ 0 h 555"/>
              <a:gd name="T4" fmla="*/ 237 w 614"/>
              <a:gd name="T5" fmla="*/ 53 h 555"/>
              <a:gd name="T6" fmla="*/ 237 w 614"/>
              <a:gd name="T7" fmla="*/ 106 h 555"/>
              <a:gd name="T8" fmla="*/ 211 w 614"/>
              <a:gd name="T9" fmla="*/ 133 h 555"/>
              <a:gd name="T10" fmla="*/ 52 w 614"/>
              <a:gd name="T11" fmla="*/ 133 h 555"/>
              <a:gd name="T12" fmla="*/ 0 w 614"/>
              <a:gd name="T13" fmla="*/ 185 h 555"/>
              <a:gd name="T14" fmla="*/ 0 w 614"/>
              <a:gd name="T15" fmla="*/ 370 h 555"/>
              <a:gd name="T16" fmla="*/ 52 w 614"/>
              <a:gd name="T17" fmla="*/ 423 h 555"/>
              <a:gd name="T18" fmla="*/ 211 w 614"/>
              <a:gd name="T19" fmla="*/ 423 h 555"/>
              <a:gd name="T20" fmla="*/ 237 w 614"/>
              <a:gd name="T21" fmla="*/ 450 h 555"/>
              <a:gd name="T22" fmla="*/ 237 w 614"/>
              <a:gd name="T23" fmla="*/ 503 h 555"/>
              <a:gd name="T24" fmla="*/ 290 w 614"/>
              <a:gd name="T25" fmla="*/ 555 h 555"/>
              <a:gd name="T26" fmla="*/ 322 w 614"/>
              <a:gd name="T27" fmla="*/ 545 h 555"/>
              <a:gd name="T28" fmla="*/ 588 w 614"/>
              <a:gd name="T29" fmla="*/ 325 h 555"/>
              <a:gd name="T30" fmla="*/ 588 w 614"/>
              <a:gd name="T31" fmla="*/ 231 h 555"/>
              <a:gd name="T32" fmla="*/ 322 w 614"/>
              <a:gd name="T33" fmla="*/ 11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4" h="555">
                <a:moveTo>
                  <a:pt x="322" y="11"/>
                </a:moveTo>
                <a:cubicBezTo>
                  <a:pt x="313" y="4"/>
                  <a:pt x="302" y="0"/>
                  <a:pt x="290" y="0"/>
                </a:cubicBezTo>
                <a:cubicBezTo>
                  <a:pt x="261" y="0"/>
                  <a:pt x="237" y="24"/>
                  <a:pt x="237" y="53"/>
                </a:cubicBezTo>
                <a:cubicBezTo>
                  <a:pt x="237" y="106"/>
                  <a:pt x="237" y="106"/>
                  <a:pt x="237" y="106"/>
                </a:cubicBezTo>
                <a:cubicBezTo>
                  <a:pt x="237" y="121"/>
                  <a:pt x="226" y="133"/>
                  <a:pt x="211" y="133"/>
                </a:cubicBezTo>
                <a:cubicBezTo>
                  <a:pt x="52" y="133"/>
                  <a:pt x="52" y="133"/>
                  <a:pt x="52" y="133"/>
                </a:cubicBezTo>
                <a:cubicBezTo>
                  <a:pt x="23" y="133"/>
                  <a:pt x="0" y="156"/>
                  <a:pt x="0" y="185"/>
                </a:cubicBezTo>
                <a:cubicBezTo>
                  <a:pt x="0" y="370"/>
                  <a:pt x="0" y="370"/>
                  <a:pt x="0" y="370"/>
                </a:cubicBezTo>
                <a:cubicBezTo>
                  <a:pt x="0" y="400"/>
                  <a:pt x="23" y="423"/>
                  <a:pt x="52" y="423"/>
                </a:cubicBezTo>
                <a:cubicBezTo>
                  <a:pt x="211" y="423"/>
                  <a:pt x="211" y="423"/>
                  <a:pt x="211" y="423"/>
                </a:cubicBezTo>
                <a:cubicBezTo>
                  <a:pt x="226" y="423"/>
                  <a:pt x="237" y="435"/>
                  <a:pt x="237" y="450"/>
                </a:cubicBezTo>
                <a:cubicBezTo>
                  <a:pt x="237" y="503"/>
                  <a:pt x="237" y="503"/>
                  <a:pt x="237" y="503"/>
                </a:cubicBezTo>
                <a:cubicBezTo>
                  <a:pt x="237" y="532"/>
                  <a:pt x="261" y="555"/>
                  <a:pt x="290" y="555"/>
                </a:cubicBezTo>
                <a:cubicBezTo>
                  <a:pt x="302" y="555"/>
                  <a:pt x="313" y="552"/>
                  <a:pt x="322" y="545"/>
                </a:cubicBezTo>
                <a:cubicBezTo>
                  <a:pt x="588" y="325"/>
                  <a:pt x="588" y="325"/>
                  <a:pt x="588" y="325"/>
                </a:cubicBezTo>
                <a:cubicBezTo>
                  <a:pt x="614" y="299"/>
                  <a:pt x="614" y="257"/>
                  <a:pt x="588" y="231"/>
                </a:cubicBezTo>
                <a:lnTo>
                  <a:pt x="322" y="11"/>
                </a:lnTo>
                <a:close/>
              </a:path>
            </a:pathLst>
          </a:custGeom>
          <a:gradFill>
            <a:gsLst>
              <a:gs pos="0">
                <a:srgbClr val="00ADE4"/>
              </a:gs>
              <a:gs pos="100000">
                <a:srgbClr val="003971"/>
              </a:gs>
            </a:gsLst>
            <a:lin ang="8099331" scaled="0"/>
          </a:gradFill>
          <a:ln w="25400" cap="flat" cmpd="sng" algn="ctr">
            <a:noFill/>
            <a:prstDash val="solid"/>
          </a:ln>
          <a:effectLst/>
        </p:spPr>
        <p:txBody>
          <a:bodyPr lIns="0" rIns="0" rtlCol="0" anchor="ctr"/>
          <a:lstStyle/>
          <a:p>
            <a:pPr algn="ctr">
              <a:defRPr/>
            </a:pPr>
            <a:endParaRPr lang="es-ES_tradnl" sz="1400" b="1" kern="0" dirty="0" smtClean="0">
              <a:solidFill>
                <a:prstClr val="white"/>
              </a:solidFill>
              <a:latin typeface="Arial"/>
            </a:endParaRPr>
          </a:p>
        </p:txBody>
      </p:sp>
      <p:sp>
        <p:nvSpPr>
          <p:cNvPr id="125" name="Rectángulo 38">
            <a:extLst>
              <a:ext uri="{FF2B5EF4-FFF2-40B4-BE49-F238E27FC236}">
                <a16:creationId xmlns="" xmlns:a16="http://schemas.microsoft.com/office/drawing/2014/main" id="{DBBC4BC8-B38C-EB08-F77F-6D5C0E49DFAA}"/>
              </a:ext>
            </a:extLst>
          </p:cNvPr>
          <p:cNvSpPr/>
          <p:nvPr/>
        </p:nvSpPr>
        <p:spPr>
          <a:xfrm>
            <a:off x="819168" y="3978576"/>
            <a:ext cx="1440000" cy="1033060"/>
          </a:xfrm>
          <a:prstGeom prst="rect">
            <a:avLst/>
          </a:prstGeom>
        </p:spPr>
        <p:txBody>
          <a:bodyPr wrap="square" anchor="t">
            <a:noAutofit/>
          </a:bodyPr>
          <a:lstStyle/>
          <a:p>
            <a:pPr algn="ctr"/>
            <a:r>
              <a:rPr lang="en-US" sz="1400" b="1" dirty="0">
                <a:solidFill>
                  <a:srgbClr val="00ADE4"/>
                </a:solidFill>
                <a:latin typeface="Arial"/>
              </a:rPr>
              <a:t>October 1994</a:t>
            </a:r>
          </a:p>
        </p:txBody>
      </p:sp>
      <p:sp>
        <p:nvSpPr>
          <p:cNvPr id="126" name="Elipse 39">
            <a:extLst>
              <a:ext uri="{FF2B5EF4-FFF2-40B4-BE49-F238E27FC236}">
                <a16:creationId xmlns="" xmlns:a16="http://schemas.microsoft.com/office/drawing/2014/main" id="{7BAA5B7C-B892-7E6C-6FBD-0193913C85C7}"/>
              </a:ext>
            </a:extLst>
          </p:cNvPr>
          <p:cNvSpPr/>
          <p:nvPr/>
        </p:nvSpPr>
        <p:spPr>
          <a:xfrm>
            <a:off x="1341111" y="3378128"/>
            <a:ext cx="396115" cy="384441"/>
          </a:xfrm>
          <a:prstGeom prst="ellipse">
            <a:avLst/>
          </a:prstGeom>
          <a:solidFill>
            <a:sysClr val="window" lastClr="FFFFFF"/>
          </a:solidFill>
          <a:ln w="57150" cap="flat" cmpd="sng" algn="ctr">
            <a:solidFill>
              <a:srgbClr val="002345"/>
            </a:solidFill>
            <a:prstDash val="solid"/>
          </a:ln>
          <a:effectLst/>
        </p:spPr>
        <p:txBody>
          <a:bodyPr rtlCol="0" anchor="ctr"/>
          <a:lstStyle/>
          <a:p>
            <a:pPr algn="ctr">
              <a:defRPr/>
            </a:pPr>
            <a:endParaRPr lang="en-US" sz="2000" kern="0" dirty="0" smtClean="0">
              <a:solidFill>
                <a:prstClr val="white"/>
              </a:solidFill>
              <a:latin typeface="Arial"/>
            </a:endParaRPr>
          </a:p>
        </p:txBody>
      </p:sp>
      <p:sp>
        <p:nvSpPr>
          <p:cNvPr id="127" name="TextBox 111">
            <a:extLst>
              <a:ext uri="{FF2B5EF4-FFF2-40B4-BE49-F238E27FC236}">
                <a16:creationId xmlns="" xmlns:a16="http://schemas.microsoft.com/office/drawing/2014/main" id="{BECA8DDC-B0C8-F33D-2914-4B70747C6D5D}"/>
              </a:ext>
            </a:extLst>
          </p:cNvPr>
          <p:cNvSpPr txBox="1"/>
          <p:nvPr/>
        </p:nvSpPr>
        <p:spPr>
          <a:xfrm>
            <a:off x="464046" y="1279589"/>
            <a:ext cx="2150244" cy="907941"/>
          </a:xfrm>
          <a:prstGeom prst="rect">
            <a:avLst/>
          </a:prstGeom>
          <a:noFill/>
        </p:spPr>
        <p:txBody>
          <a:bodyPr wrap="square" rtlCol="0" anchor="b">
            <a:spAutoFit/>
          </a:bodyPr>
          <a:lstStyle/>
          <a:p>
            <a:pPr algn="ctr" defTabSz="778817">
              <a:spcAft>
                <a:spcPts val="600"/>
              </a:spcAft>
              <a:defRPr/>
            </a:pPr>
            <a:r>
              <a:rPr lang="en-US" sz="1200" b="1" kern="0" dirty="0">
                <a:solidFill>
                  <a:srgbClr val="002345">
                    <a:lumMod val="90000"/>
                    <a:lumOff val="10000"/>
                  </a:srgbClr>
                </a:solidFill>
                <a:latin typeface="Arial"/>
                <a:cs typeface="Arial" panose="020B0604020202020204" pitchFamily="34" charset="0"/>
              </a:rPr>
              <a:t>United Nations Framework Convention on Climate Change (UNFCC)</a:t>
            </a:r>
          </a:p>
          <a:p>
            <a:pPr algn="ctr" defTabSz="778817">
              <a:defRPr/>
            </a:pPr>
            <a:r>
              <a:rPr lang="en-US" sz="1200" b="1" kern="0" dirty="0">
                <a:solidFill>
                  <a:prstClr val="white">
                    <a:lumMod val="65000"/>
                  </a:prstClr>
                </a:solidFill>
                <a:latin typeface="Arial"/>
                <a:cs typeface="Arial" panose="020B0604020202020204" pitchFamily="34" charset="0"/>
              </a:rPr>
              <a:t>Albania ratified</a:t>
            </a:r>
          </a:p>
        </p:txBody>
      </p:sp>
      <p:cxnSp>
        <p:nvCxnSpPr>
          <p:cNvPr id="128" name="Straight Connector 35">
            <a:extLst>
              <a:ext uri="{FF2B5EF4-FFF2-40B4-BE49-F238E27FC236}">
                <a16:creationId xmlns="" xmlns:a16="http://schemas.microsoft.com/office/drawing/2014/main" id="{2F0A11DD-E46C-3095-6D07-A379600F191F}"/>
              </a:ext>
            </a:extLst>
          </p:cNvPr>
          <p:cNvCxnSpPr>
            <a:cxnSpLocks/>
          </p:cNvCxnSpPr>
          <p:nvPr/>
        </p:nvCxnSpPr>
        <p:spPr>
          <a:xfrm flipV="1">
            <a:off x="1539168" y="2353600"/>
            <a:ext cx="0" cy="731985"/>
          </a:xfrm>
          <a:prstGeom prst="line">
            <a:avLst/>
          </a:prstGeom>
          <a:noFill/>
          <a:ln w="9525" cap="flat" cmpd="sng" algn="ctr">
            <a:solidFill>
              <a:sysClr val="windowText" lastClr="000000">
                <a:lumMod val="50000"/>
                <a:lumOff val="50000"/>
              </a:sysClr>
            </a:solidFill>
            <a:prstDash val="solid"/>
          </a:ln>
          <a:effectLst/>
        </p:spPr>
      </p:cxnSp>
      <p:cxnSp>
        <p:nvCxnSpPr>
          <p:cNvPr id="129" name="Straight Connector 37">
            <a:extLst>
              <a:ext uri="{FF2B5EF4-FFF2-40B4-BE49-F238E27FC236}">
                <a16:creationId xmlns="" xmlns:a16="http://schemas.microsoft.com/office/drawing/2014/main" id="{77EC4506-6DEA-1ED2-F960-EF71F94F4A96}"/>
              </a:ext>
            </a:extLst>
          </p:cNvPr>
          <p:cNvCxnSpPr>
            <a:cxnSpLocks/>
          </p:cNvCxnSpPr>
          <p:nvPr/>
        </p:nvCxnSpPr>
        <p:spPr>
          <a:xfrm>
            <a:off x="736428" y="2280401"/>
            <a:ext cx="1605480" cy="0"/>
          </a:xfrm>
          <a:prstGeom prst="line">
            <a:avLst/>
          </a:prstGeom>
          <a:noFill/>
          <a:ln w="9525" cap="flat" cmpd="sng" algn="ctr">
            <a:solidFill>
              <a:sysClr val="windowText" lastClr="000000">
                <a:lumMod val="50000"/>
                <a:lumOff val="50000"/>
              </a:sysClr>
            </a:solidFill>
            <a:prstDash val="solid"/>
          </a:ln>
          <a:effectLst/>
        </p:spPr>
      </p:cxnSp>
      <p:sp>
        <p:nvSpPr>
          <p:cNvPr id="130" name="Elipse 76">
            <a:extLst>
              <a:ext uri="{FF2B5EF4-FFF2-40B4-BE49-F238E27FC236}">
                <a16:creationId xmlns="" xmlns:a16="http://schemas.microsoft.com/office/drawing/2014/main" id="{9AE48156-CF8A-CA53-E2EE-EE6FB745235F}"/>
              </a:ext>
            </a:extLst>
          </p:cNvPr>
          <p:cNvSpPr/>
          <p:nvPr/>
        </p:nvSpPr>
        <p:spPr>
          <a:xfrm>
            <a:off x="8041443" y="3378128"/>
            <a:ext cx="396115" cy="384441"/>
          </a:xfrm>
          <a:prstGeom prst="ellipse">
            <a:avLst/>
          </a:prstGeom>
          <a:solidFill>
            <a:sysClr val="window" lastClr="FFFFFF"/>
          </a:solidFill>
          <a:ln w="57150" cap="flat" cmpd="sng" algn="ctr">
            <a:solidFill>
              <a:srgbClr val="002345"/>
            </a:solidFill>
            <a:prstDash val="solid"/>
          </a:ln>
          <a:effectLst/>
        </p:spPr>
        <p:txBody>
          <a:bodyPr rtlCol="0" anchor="ctr"/>
          <a:lstStyle/>
          <a:p>
            <a:pPr algn="ctr">
              <a:defRPr/>
            </a:pPr>
            <a:endParaRPr lang="en-US" sz="2000" kern="0" dirty="0" smtClean="0">
              <a:solidFill>
                <a:prstClr val="white"/>
              </a:solidFill>
              <a:latin typeface="Arial"/>
            </a:endParaRPr>
          </a:p>
        </p:txBody>
      </p:sp>
      <p:sp>
        <p:nvSpPr>
          <p:cNvPr id="131" name="Rectángulo 77">
            <a:extLst>
              <a:ext uri="{FF2B5EF4-FFF2-40B4-BE49-F238E27FC236}">
                <a16:creationId xmlns="" xmlns:a16="http://schemas.microsoft.com/office/drawing/2014/main" id="{F8100C3F-D17D-C6C6-6029-93F314A01BD7}"/>
              </a:ext>
            </a:extLst>
          </p:cNvPr>
          <p:cNvSpPr/>
          <p:nvPr/>
        </p:nvSpPr>
        <p:spPr>
          <a:xfrm>
            <a:off x="7519500" y="3978576"/>
            <a:ext cx="1440000" cy="1033059"/>
          </a:xfrm>
          <a:prstGeom prst="rect">
            <a:avLst/>
          </a:prstGeom>
        </p:spPr>
        <p:txBody>
          <a:bodyPr wrap="square" anchor="t">
            <a:noAutofit/>
          </a:bodyPr>
          <a:lstStyle/>
          <a:p>
            <a:pPr algn="ctr"/>
            <a:r>
              <a:rPr lang="en-US" sz="1400" b="1" dirty="0">
                <a:solidFill>
                  <a:srgbClr val="00ADE4"/>
                </a:solidFill>
                <a:latin typeface="Arial"/>
              </a:rPr>
              <a:t>November 2020</a:t>
            </a:r>
          </a:p>
        </p:txBody>
      </p:sp>
      <p:cxnSp>
        <p:nvCxnSpPr>
          <p:cNvPr id="132" name="Straight Connector 132">
            <a:extLst>
              <a:ext uri="{FF2B5EF4-FFF2-40B4-BE49-F238E27FC236}">
                <a16:creationId xmlns="" xmlns:a16="http://schemas.microsoft.com/office/drawing/2014/main" id="{3237CA34-3FB0-0D51-F60B-CB2C5A7CF91C}"/>
              </a:ext>
            </a:extLst>
          </p:cNvPr>
          <p:cNvCxnSpPr>
            <a:cxnSpLocks/>
          </p:cNvCxnSpPr>
          <p:nvPr/>
        </p:nvCxnSpPr>
        <p:spPr>
          <a:xfrm flipV="1">
            <a:off x="8239500" y="2353597"/>
            <a:ext cx="0" cy="731985"/>
          </a:xfrm>
          <a:prstGeom prst="line">
            <a:avLst/>
          </a:prstGeom>
          <a:noFill/>
          <a:ln w="9525" cap="flat" cmpd="sng" algn="ctr">
            <a:solidFill>
              <a:sysClr val="windowText" lastClr="000000">
                <a:lumMod val="50000"/>
                <a:lumOff val="50000"/>
              </a:sysClr>
            </a:solidFill>
            <a:prstDash val="solid"/>
          </a:ln>
          <a:effectLst/>
        </p:spPr>
      </p:cxnSp>
      <p:cxnSp>
        <p:nvCxnSpPr>
          <p:cNvPr id="133" name="Straight Connector 133">
            <a:extLst>
              <a:ext uri="{FF2B5EF4-FFF2-40B4-BE49-F238E27FC236}">
                <a16:creationId xmlns="" xmlns:a16="http://schemas.microsoft.com/office/drawing/2014/main" id="{D5964572-A61C-903B-EC47-D85F086A8E23}"/>
              </a:ext>
            </a:extLst>
          </p:cNvPr>
          <p:cNvCxnSpPr>
            <a:cxnSpLocks/>
          </p:cNvCxnSpPr>
          <p:nvPr/>
        </p:nvCxnSpPr>
        <p:spPr>
          <a:xfrm>
            <a:off x="7016487" y="2280398"/>
            <a:ext cx="2446026" cy="0"/>
          </a:xfrm>
          <a:prstGeom prst="line">
            <a:avLst/>
          </a:prstGeom>
          <a:noFill/>
          <a:ln w="9525" cap="flat" cmpd="sng" algn="ctr">
            <a:solidFill>
              <a:sysClr val="windowText" lastClr="000000">
                <a:lumMod val="50000"/>
                <a:lumOff val="50000"/>
              </a:sysClr>
            </a:solidFill>
            <a:prstDash val="solid"/>
          </a:ln>
          <a:effectLst/>
        </p:spPr>
      </p:cxnSp>
      <p:sp>
        <p:nvSpPr>
          <p:cNvPr id="134" name="TextBox 118">
            <a:extLst>
              <a:ext uri="{FF2B5EF4-FFF2-40B4-BE49-F238E27FC236}">
                <a16:creationId xmlns="" xmlns:a16="http://schemas.microsoft.com/office/drawing/2014/main" id="{E8C0035D-9BDE-E7B6-BCAF-4D81802DEF00}"/>
              </a:ext>
            </a:extLst>
          </p:cNvPr>
          <p:cNvSpPr txBox="1"/>
          <p:nvPr/>
        </p:nvSpPr>
        <p:spPr>
          <a:xfrm>
            <a:off x="6601500" y="910257"/>
            <a:ext cx="3276000" cy="1277273"/>
          </a:xfrm>
          <a:prstGeom prst="rect">
            <a:avLst/>
          </a:prstGeom>
          <a:noFill/>
        </p:spPr>
        <p:txBody>
          <a:bodyPr wrap="square" rtlCol="0" anchor="b">
            <a:spAutoFit/>
          </a:bodyPr>
          <a:lstStyle>
            <a:defPPr>
              <a:defRPr lang="en-US"/>
            </a:defPPr>
            <a:lvl1pPr marR="0" lvl="0" indent="0" algn="ctr" defTabSz="778817" fontAlgn="auto">
              <a:lnSpc>
                <a:spcPct val="100000"/>
              </a:lnSpc>
              <a:spcBef>
                <a:spcPts val="0"/>
              </a:spcBef>
              <a:spcAft>
                <a:spcPts val="0"/>
              </a:spcAft>
              <a:buClrTx/>
              <a:buSzTx/>
              <a:buFontTx/>
              <a:buNone/>
              <a:tabLst/>
              <a:defRPr sz="1200" b="1" kern="0">
                <a:solidFill>
                  <a:schemeClr val="bg1">
                    <a:lumMod val="65000"/>
                  </a:schemeClr>
                </a:solidFill>
                <a:latin typeface="+mj-lt"/>
                <a:cs typeface="Arial" panose="020B0604020202020204" pitchFamily="34" charset="0"/>
              </a:defRPr>
            </a:lvl1pPr>
          </a:lstStyle>
          <a:p>
            <a:pPr defTabSz="914400">
              <a:spcAft>
                <a:spcPts val="600"/>
              </a:spcAft>
              <a:defRPr/>
            </a:pPr>
            <a:r>
              <a:rPr lang="en-US" dirty="0">
                <a:solidFill>
                  <a:srgbClr val="002345">
                    <a:lumMod val="90000"/>
                    <a:lumOff val="10000"/>
                  </a:srgbClr>
                </a:solidFill>
                <a:latin typeface="Arial"/>
              </a:rPr>
              <a:t>Sofia Declaration GAWB</a:t>
            </a:r>
          </a:p>
          <a:p>
            <a:r>
              <a:rPr lang="en-US" dirty="0">
                <a:solidFill>
                  <a:prstClr val="white">
                    <a:lumMod val="65000"/>
                  </a:prstClr>
                </a:solidFill>
                <a:latin typeface="Arial"/>
              </a:rPr>
              <a:t>Acknowledge European Green Deal</a:t>
            </a:r>
          </a:p>
          <a:p>
            <a:r>
              <a:rPr lang="en-US" dirty="0">
                <a:solidFill>
                  <a:prstClr val="white">
                    <a:lumMod val="65000"/>
                  </a:prstClr>
                </a:solidFill>
                <a:latin typeface="Arial"/>
              </a:rPr>
              <a:t>5 pillars: (</a:t>
            </a:r>
            <a:r>
              <a:rPr lang="en-US" dirty="0" err="1">
                <a:solidFill>
                  <a:prstClr val="white">
                    <a:lumMod val="65000"/>
                  </a:prstClr>
                </a:solidFill>
                <a:latin typeface="Arial"/>
              </a:rPr>
              <a:t>i</a:t>
            </a:r>
            <a:r>
              <a:rPr lang="en-US" dirty="0">
                <a:solidFill>
                  <a:prstClr val="white">
                    <a:lumMod val="65000"/>
                  </a:prstClr>
                </a:solidFill>
                <a:latin typeface="Arial"/>
              </a:rPr>
              <a:t>) climate, energy, and mobility; (ii) circular economy; (iii) depollution; (iv) sustainable agriculture and food production; and (v) biodiversity</a:t>
            </a:r>
          </a:p>
        </p:txBody>
      </p:sp>
      <p:sp>
        <p:nvSpPr>
          <p:cNvPr id="135" name="Elipse 81">
            <a:extLst>
              <a:ext uri="{FF2B5EF4-FFF2-40B4-BE49-F238E27FC236}">
                <a16:creationId xmlns="" xmlns:a16="http://schemas.microsoft.com/office/drawing/2014/main" id="{1066A4CB-D26E-DAB7-1622-E2F099812143}"/>
              </a:ext>
            </a:extLst>
          </p:cNvPr>
          <p:cNvSpPr/>
          <p:nvPr/>
        </p:nvSpPr>
        <p:spPr>
          <a:xfrm>
            <a:off x="2764218" y="3378128"/>
            <a:ext cx="396115" cy="384441"/>
          </a:xfrm>
          <a:prstGeom prst="ellipse">
            <a:avLst/>
          </a:prstGeom>
          <a:solidFill>
            <a:sysClr val="window" lastClr="FFFFFF"/>
          </a:solidFill>
          <a:ln w="57150" cap="flat" cmpd="sng" algn="ctr">
            <a:solidFill>
              <a:srgbClr val="002345"/>
            </a:solidFill>
            <a:prstDash val="solid"/>
          </a:ln>
          <a:effectLst/>
        </p:spPr>
        <p:txBody>
          <a:bodyPr rtlCol="0" anchor="ctr"/>
          <a:lstStyle/>
          <a:p>
            <a:pPr algn="ctr">
              <a:defRPr/>
            </a:pPr>
            <a:endParaRPr lang="en-US" sz="2000" kern="0" dirty="0" smtClean="0">
              <a:solidFill>
                <a:prstClr val="white"/>
              </a:solidFill>
              <a:latin typeface="Arial"/>
            </a:endParaRPr>
          </a:p>
        </p:txBody>
      </p:sp>
      <p:sp>
        <p:nvSpPr>
          <p:cNvPr id="136" name="Rectángulo 82">
            <a:extLst>
              <a:ext uri="{FF2B5EF4-FFF2-40B4-BE49-F238E27FC236}">
                <a16:creationId xmlns="" xmlns:a16="http://schemas.microsoft.com/office/drawing/2014/main" id="{4586541A-0B34-1642-F729-FF8B87C1142A}"/>
              </a:ext>
            </a:extLst>
          </p:cNvPr>
          <p:cNvSpPr/>
          <p:nvPr/>
        </p:nvSpPr>
        <p:spPr>
          <a:xfrm>
            <a:off x="2242275" y="2102298"/>
            <a:ext cx="1440000" cy="1033059"/>
          </a:xfrm>
          <a:prstGeom prst="rect">
            <a:avLst/>
          </a:prstGeom>
        </p:spPr>
        <p:txBody>
          <a:bodyPr wrap="square" anchor="b">
            <a:noAutofit/>
          </a:bodyPr>
          <a:lstStyle/>
          <a:p>
            <a:pPr algn="ctr"/>
            <a:r>
              <a:rPr lang="en-US" sz="1400" b="1" dirty="0">
                <a:solidFill>
                  <a:srgbClr val="00ADE4"/>
                </a:solidFill>
                <a:latin typeface="Arial"/>
              </a:rPr>
              <a:t>January 2005</a:t>
            </a:r>
          </a:p>
        </p:txBody>
      </p:sp>
      <p:cxnSp>
        <p:nvCxnSpPr>
          <p:cNvPr id="169" name="Straight Connector 132">
            <a:extLst>
              <a:ext uri="{FF2B5EF4-FFF2-40B4-BE49-F238E27FC236}">
                <a16:creationId xmlns="" xmlns:a16="http://schemas.microsoft.com/office/drawing/2014/main" id="{6D3EF517-D93B-9B23-9E92-DE9DF10B1E37}"/>
              </a:ext>
            </a:extLst>
          </p:cNvPr>
          <p:cNvCxnSpPr>
            <a:cxnSpLocks/>
          </p:cNvCxnSpPr>
          <p:nvPr/>
        </p:nvCxnSpPr>
        <p:spPr>
          <a:xfrm flipV="1">
            <a:off x="2962275" y="3941312"/>
            <a:ext cx="0" cy="731985"/>
          </a:xfrm>
          <a:prstGeom prst="line">
            <a:avLst/>
          </a:prstGeom>
          <a:noFill/>
          <a:ln w="9525" cap="flat" cmpd="sng" algn="ctr">
            <a:solidFill>
              <a:sysClr val="windowText" lastClr="000000">
                <a:lumMod val="50000"/>
                <a:lumOff val="50000"/>
              </a:sysClr>
            </a:solidFill>
            <a:prstDash val="solid"/>
          </a:ln>
          <a:effectLst/>
        </p:spPr>
      </p:cxnSp>
      <p:cxnSp>
        <p:nvCxnSpPr>
          <p:cNvPr id="170" name="Straight Connector 133">
            <a:extLst>
              <a:ext uri="{FF2B5EF4-FFF2-40B4-BE49-F238E27FC236}">
                <a16:creationId xmlns="" xmlns:a16="http://schemas.microsoft.com/office/drawing/2014/main" id="{E7DDC2FA-EC3F-1B35-9379-15A05416BA9F}"/>
              </a:ext>
            </a:extLst>
          </p:cNvPr>
          <p:cNvCxnSpPr>
            <a:cxnSpLocks/>
          </p:cNvCxnSpPr>
          <p:nvPr/>
        </p:nvCxnSpPr>
        <p:spPr>
          <a:xfrm>
            <a:off x="2159535" y="4762193"/>
            <a:ext cx="1605480" cy="0"/>
          </a:xfrm>
          <a:prstGeom prst="line">
            <a:avLst/>
          </a:prstGeom>
          <a:noFill/>
          <a:ln w="9525" cap="flat" cmpd="sng" algn="ctr">
            <a:solidFill>
              <a:sysClr val="windowText" lastClr="000000">
                <a:lumMod val="50000"/>
                <a:lumOff val="50000"/>
              </a:sysClr>
            </a:solidFill>
            <a:prstDash val="solid"/>
          </a:ln>
          <a:effectLst/>
        </p:spPr>
      </p:cxnSp>
      <p:sp>
        <p:nvSpPr>
          <p:cNvPr id="171" name="TextBox 118">
            <a:extLst>
              <a:ext uri="{FF2B5EF4-FFF2-40B4-BE49-F238E27FC236}">
                <a16:creationId xmlns="" xmlns:a16="http://schemas.microsoft.com/office/drawing/2014/main" id="{C5207DC6-8924-E698-D5C7-A1D678F092F6}"/>
              </a:ext>
            </a:extLst>
          </p:cNvPr>
          <p:cNvSpPr txBox="1"/>
          <p:nvPr/>
        </p:nvSpPr>
        <p:spPr>
          <a:xfrm>
            <a:off x="1887153" y="4879124"/>
            <a:ext cx="2150244" cy="538609"/>
          </a:xfrm>
          <a:prstGeom prst="rect">
            <a:avLst/>
          </a:prstGeom>
          <a:noFill/>
        </p:spPr>
        <p:txBody>
          <a:bodyPr wrap="square" rtlCol="0" anchor="t">
            <a:spAutoFit/>
          </a:bodyPr>
          <a:lstStyle>
            <a:defPPr>
              <a:defRPr lang="en-US"/>
            </a:defPPr>
            <a:lvl1pPr marR="0" lvl="0" indent="0" algn="ctr" defTabSz="778817" fontAlgn="auto">
              <a:lnSpc>
                <a:spcPct val="100000"/>
              </a:lnSpc>
              <a:spcBef>
                <a:spcPts val="0"/>
              </a:spcBef>
              <a:spcAft>
                <a:spcPts val="0"/>
              </a:spcAft>
              <a:buClrTx/>
              <a:buSzTx/>
              <a:buFontTx/>
              <a:buNone/>
              <a:tabLst/>
              <a:defRPr sz="1200" b="1" kern="0">
                <a:solidFill>
                  <a:schemeClr val="bg1">
                    <a:lumMod val="65000"/>
                  </a:schemeClr>
                </a:solidFill>
                <a:latin typeface="+mj-lt"/>
                <a:cs typeface="Arial" panose="020B0604020202020204" pitchFamily="34" charset="0"/>
              </a:defRPr>
            </a:lvl1pPr>
          </a:lstStyle>
          <a:p>
            <a:pPr>
              <a:spcAft>
                <a:spcPts val="600"/>
              </a:spcAft>
            </a:pPr>
            <a:r>
              <a:rPr lang="en-US" dirty="0">
                <a:solidFill>
                  <a:srgbClr val="002345">
                    <a:lumMod val="90000"/>
                    <a:lumOff val="10000"/>
                  </a:srgbClr>
                </a:solidFill>
                <a:latin typeface="Arial"/>
              </a:rPr>
              <a:t>Kyoto Protocol</a:t>
            </a:r>
          </a:p>
          <a:p>
            <a:r>
              <a:rPr lang="en-US" dirty="0">
                <a:solidFill>
                  <a:prstClr val="white">
                    <a:lumMod val="65000"/>
                  </a:prstClr>
                </a:solidFill>
                <a:latin typeface="Arial"/>
              </a:rPr>
              <a:t>Albania became party</a:t>
            </a:r>
          </a:p>
        </p:txBody>
      </p:sp>
      <p:sp>
        <p:nvSpPr>
          <p:cNvPr id="172" name="Rectángulo 26">
            <a:extLst>
              <a:ext uri="{FF2B5EF4-FFF2-40B4-BE49-F238E27FC236}">
                <a16:creationId xmlns="" xmlns:a16="http://schemas.microsoft.com/office/drawing/2014/main" id="{66DE2878-73E7-2454-71E4-21AC953F2A11}"/>
              </a:ext>
            </a:extLst>
          </p:cNvPr>
          <p:cNvSpPr/>
          <p:nvPr/>
        </p:nvSpPr>
        <p:spPr>
          <a:xfrm>
            <a:off x="3819543" y="3978576"/>
            <a:ext cx="1440000" cy="1033060"/>
          </a:xfrm>
          <a:prstGeom prst="rect">
            <a:avLst/>
          </a:prstGeom>
        </p:spPr>
        <p:txBody>
          <a:bodyPr wrap="square" anchor="t">
            <a:noAutofit/>
          </a:bodyPr>
          <a:lstStyle/>
          <a:p>
            <a:pPr algn="ctr"/>
            <a:r>
              <a:rPr lang="en-US" sz="1400" b="1" dirty="0">
                <a:solidFill>
                  <a:srgbClr val="00ADE4"/>
                </a:solidFill>
                <a:latin typeface="Arial"/>
              </a:rPr>
              <a:t>November 2015</a:t>
            </a:r>
          </a:p>
          <a:p>
            <a:pPr algn="ctr"/>
            <a:r>
              <a:rPr lang="en-US" sz="1400" b="1" dirty="0">
                <a:solidFill>
                  <a:srgbClr val="00ADE4"/>
                </a:solidFill>
                <a:latin typeface="Arial"/>
              </a:rPr>
              <a:t>(updated 2021)</a:t>
            </a:r>
          </a:p>
        </p:txBody>
      </p:sp>
      <p:sp>
        <p:nvSpPr>
          <p:cNvPr id="174" name="Elipse 27">
            <a:extLst>
              <a:ext uri="{FF2B5EF4-FFF2-40B4-BE49-F238E27FC236}">
                <a16:creationId xmlns="" xmlns:a16="http://schemas.microsoft.com/office/drawing/2014/main" id="{DCE49B5B-CA8C-01EC-E8B4-E499189128B3}"/>
              </a:ext>
            </a:extLst>
          </p:cNvPr>
          <p:cNvSpPr/>
          <p:nvPr/>
        </p:nvSpPr>
        <p:spPr>
          <a:xfrm>
            <a:off x="4341486" y="3378128"/>
            <a:ext cx="396115" cy="384441"/>
          </a:xfrm>
          <a:prstGeom prst="ellipse">
            <a:avLst/>
          </a:prstGeom>
          <a:solidFill>
            <a:sysClr val="window" lastClr="FFFFFF"/>
          </a:solidFill>
          <a:ln w="57150" cap="flat" cmpd="sng" algn="ctr">
            <a:solidFill>
              <a:srgbClr val="002345"/>
            </a:solidFill>
            <a:prstDash val="solid"/>
          </a:ln>
          <a:effectLst/>
        </p:spPr>
        <p:txBody>
          <a:bodyPr rtlCol="0" anchor="ctr"/>
          <a:lstStyle/>
          <a:p>
            <a:pPr algn="ctr">
              <a:defRPr/>
            </a:pPr>
            <a:endParaRPr lang="en-US" sz="2000" kern="0" dirty="0" smtClean="0">
              <a:solidFill>
                <a:prstClr val="white"/>
              </a:solidFill>
              <a:latin typeface="Arial"/>
            </a:endParaRPr>
          </a:p>
        </p:txBody>
      </p:sp>
      <p:sp>
        <p:nvSpPr>
          <p:cNvPr id="177" name="TextBox 111">
            <a:extLst>
              <a:ext uri="{FF2B5EF4-FFF2-40B4-BE49-F238E27FC236}">
                <a16:creationId xmlns="" xmlns:a16="http://schemas.microsoft.com/office/drawing/2014/main" id="{A35DC4AE-42A5-64CA-8A09-47D9EBF9E8F2}"/>
              </a:ext>
            </a:extLst>
          </p:cNvPr>
          <p:cNvSpPr txBox="1"/>
          <p:nvPr/>
        </p:nvSpPr>
        <p:spPr>
          <a:xfrm>
            <a:off x="2901543" y="1094923"/>
            <a:ext cx="3276000" cy="1092607"/>
          </a:xfrm>
          <a:prstGeom prst="rect">
            <a:avLst/>
          </a:prstGeom>
          <a:noFill/>
        </p:spPr>
        <p:txBody>
          <a:bodyPr wrap="square" rtlCol="0" anchor="b">
            <a:spAutoFit/>
          </a:bodyPr>
          <a:lstStyle/>
          <a:p>
            <a:pPr algn="ctr" defTabSz="778817">
              <a:spcAft>
                <a:spcPts val="600"/>
              </a:spcAft>
              <a:defRPr/>
            </a:pPr>
            <a:r>
              <a:rPr lang="en-US" sz="1200" b="1" kern="0" dirty="0">
                <a:solidFill>
                  <a:srgbClr val="002345">
                    <a:lumMod val="90000"/>
                    <a:lumOff val="10000"/>
                  </a:srgbClr>
                </a:solidFill>
                <a:latin typeface="Arial"/>
                <a:cs typeface="Arial" panose="020B0604020202020204" pitchFamily="34" charset="0"/>
              </a:rPr>
              <a:t>National Determined Contributions (NDC)</a:t>
            </a:r>
          </a:p>
          <a:p>
            <a:pPr algn="ctr" defTabSz="778817">
              <a:defRPr/>
            </a:pPr>
            <a:r>
              <a:rPr lang="en-US" sz="1200" b="1" kern="0" dirty="0">
                <a:solidFill>
                  <a:prstClr val="white">
                    <a:lumMod val="65000"/>
                  </a:prstClr>
                </a:solidFill>
                <a:latin typeface="Arial"/>
                <a:cs typeface="Arial" panose="020B0604020202020204" pitchFamily="34" charset="0"/>
              </a:rPr>
              <a:t>▼CO2 emissions 11.5% by 2030 compared to a baseline scenario for 2016-2030, covering energy and industrial processes sectors</a:t>
            </a:r>
          </a:p>
        </p:txBody>
      </p:sp>
      <p:cxnSp>
        <p:nvCxnSpPr>
          <p:cNvPr id="178" name="Straight Connector 35">
            <a:extLst>
              <a:ext uri="{FF2B5EF4-FFF2-40B4-BE49-F238E27FC236}">
                <a16:creationId xmlns="" xmlns:a16="http://schemas.microsoft.com/office/drawing/2014/main" id="{836900C2-C2F5-2E97-9477-0C4661562091}"/>
              </a:ext>
            </a:extLst>
          </p:cNvPr>
          <p:cNvCxnSpPr>
            <a:cxnSpLocks/>
          </p:cNvCxnSpPr>
          <p:nvPr/>
        </p:nvCxnSpPr>
        <p:spPr>
          <a:xfrm flipV="1">
            <a:off x="4539543" y="2353600"/>
            <a:ext cx="0" cy="731985"/>
          </a:xfrm>
          <a:prstGeom prst="line">
            <a:avLst/>
          </a:prstGeom>
          <a:noFill/>
          <a:ln w="9525" cap="flat" cmpd="sng" algn="ctr">
            <a:solidFill>
              <a:sysClr val="windowText" lastClr="000000">
                <a:lumMod val="50000"/>
                <a:lumOff val="50000"/>
              </a:sysClr>
            </a:solidFill>
            <a:prstDash val="solid"/>
          </a:ln>
          <a:effectLst/>
        </p:spPr>
      </p:cxnSp>
      <p:cxnSp>
        <p:nvCxnSpPr>
          <p:cNvPr id="179" name="Straight Connector 37">
            <a:extLst>
              <a:ext uri="{FF2B5EF4-FFF2-40B4-BE49-F238E27FC236}">
                <a16:creationId xmlns="" xmlns:a16="http://schemas.microsoft.com/office/drawing/2014/main" id="{45411FFB-5FCD-106E-CA4D-1F277B94CB03}"/>
              </a:ext>
            </a:extLst>
          </p:cNvPr>
          <p:cNvCxnSpPr>
            <a:cxnSpLocks/>
          </p:cNvCxnSpPr>
          <p:nvPr/>
        </p:nvCxnSpPr>
        <p:spPr>
          <a:xfrm>
            <a:off x="3316530" y="2280401"/>
            <a:ext cx="2446026" cy="0"/>
          </a:xfrm>
          <a:prstGeom prst="line">
            <a:avLst/>
          </a:prstGeom>
          <a:noFill/>
          <a:ln w="9525" cap="flat" cmpd="sng" algn="ctr">
            <a:solidFill>
              <a:sysClr val="windowText" lastClr="000000">
                <a:lumMod val="50000"/>
                <a:lumOff val="50000"/>
              </a:sysClr>
            </a:solidFill>
            <a:prstDash val="solid"/>
          </a:ln>
          <a:effectLst/>
        </p:spPr>
      </p:cxnSp>
      <p:sp>
        <p:nvSpPr>
          <p:cNvPr id="180" name="Elipse 32">
            <a:extLst>
              <a:ext uri="{FF2B5EF4-FFF2-40B4-BE49-F238E27FC236}">
                <a16:creationId xmlns="" xmlns:a16="http://schemas.microsoft.com/office/drawing/2014/main" id="{955B0FBF-E8A3-1B87-8F8E-055090AAE115}"/>
              </a:ext>
            </a:extLst>
          </p:cNvPr>
          <p:cNvSpPr/>
          <p:nvPr/>
        </p:nvSpPr>
        <p:spPr>
          <a:xfrm>
            <a:off x="9793668" y="3378128"/>
            <a:ext cx="396115" cy="384441"/>
          </a:xfrm>
          <a:prstGeom prst="ellipse">
            <a:avLst/>
          </a:prstGeom>
          <a:solidFill>
            <a:sysClr val="window" lastClr="FFFFFF"/>
          </a:solidFill>
          <a:ln w="57150" cap="flat" cmpd="sng" algn="ctr">
            <a:solidFill>
              <a:srgbClr val="002345"/>
            </a:solidFill>
            <a:prstDash val="solid"/>
          </a:ln>
          <a:effectLst/>
        </p:spPr>
        <p:txBody>
          <a:bodyPr rtlCol="0" anchor="ctr"/>
          <a:lstStyle/>
          <a:p>
            <a:pPr algn="ctr">
              <a:defRPr/>
            </a:pPr>
            <a:endParaRPr lang="en-US" sz="2000" kern="0" dirty="0" smtClean="0">
              <a:solidFill>
                <a:prstClr val="white"/>
              </a:solidFill>
              <a:latin typeface="Arial"/>
            </a:endParaRPr>
          </a:p>
        </p:txBody>
      </p:sp>
      <p:sp>
        <p:nvSpPr>
          <p:cNvPr id="181" name="Rectángulo 33">
            <a:extLst>
              <a:ext uri="{FF2B5EF4-FFF2-40B4-BE49-F238E27FC236}">
                <a16:creationId xmlns="" xmlns:a16="http://schemas.microsoft.com/office/drawing/2014/main" id="{CB322442-9908-0718-A85F-BED5D2B13933}"/>
              </a:ext>
            </a:extLst>
          </p:cNvPr>
          <p:cNvSpPr/>
          <p:nvPr/>
        </p:nvSpPr>
        <p:spPr>
          <a:xfrm>
            <a:off x="9271725" y="2102298"/>
            <a:ext cx="1440000" cy="1033059"/>
          </a:xfrm>
          <a:prstGeom prst="rect">
            <a:avLst/>
          </a:prstGeom>
        </p:spPr>
        <p:txBody>
          <a:bodyPr wrap="square" anchor="b">
            <a:noAutofit/>
          </a:bodyPr>
          <a:lstStyle/>
          <a:p>
            <a:pPr algn="ctr"/>
            <a:r>
              <a:rPr lang="en-US" sz="1400" b="1" dirty="0">
                <a:solidFill>
                  <a:srgbClr val="00ADE4"/>
                </a:solidFill>
                <a:latin typeface="Arial"/>
              </a:rPr>
              <a:t>September 2022</a:t>
            </a:r>
          </a:p>
        </p:txBody>
      </p:sp>
      <p:cxnSp>
        <p:nvCxnSpPr>
          <p:cNvPr id="182" name="Straight Connector 132">
            <a:extLst>
              <a:ext uri="{FF2B5EF4-FFF2-40B4-BE49-F238E27FC236}">
                <a16:creationId xmlns="" xmlns:a16="http://schemas.microsoft.com/office/drawing/2014/main" id="{20E69E49-8EE9-3BA3-CD9E-18DE26307774}"/>
              </a:ext>
            </a:extLst>
          </p:cNvPr>
          <p:cNvCxnSpPr>
            <a:cxnSpLocks/>
          </p:cNvCxnSpPr>
          <p:nvPr/>
        </p:nvCxnSpPr>
        <p:spPr>
          <a:xfrm flipV="1">
            <a:off x="9991725" y="3941312"/>
            <a:ext cx="0" cy="731985"/>
          </a:xfrm>
          <a:prstGeom prst="line">
            <a:avLst/>
          </a:prstGeom>
          <a:noFill/>
          <a:ln w="9525" cap="flat" cmpd="sng" algn="ctr">
            <a:solidFill>
              <a:sysClr val="windowText" lastClr="000000">
                <a:lumMod val="50000"/>
                <a:lumOff val="50000"/>
              </a:sysClr>
            </a:solidFill>
            <a:prstDash val="solid"/>
          </a:ln>
          <a:effectLst/>
        </p:spPr>
      </p:cxnSp>
      <p:cxnSp>
        <p:nvCxnSpPr>
          <p:cNvPr id="183" name="Straight Connector 133">
            <a:extLst>
              <a:ext uri="{FF2B5EF4-FFF2-40B4-BE49-F238E27FC236}">
                <a16:creationId xmlns="" xmlns:a16="http://schemas.microsoft.com/office/drawing/2014/main" id="{F031E09D-ABA9-1E24-3F3A-D5808BB652C0}"/>
              </a:ext>
            </a:extLst>
          </p:cNvPr>
          <p:cNvCxnSpPr>
            <a:cxnSpLocks/>
          </p:cNvCxnSpPr>
          <p:nvPr/>
        </p:nvCxnSpPr>
        <p:spPr>
          <a:xfrm>
            <a:off x="8768712" y="4762193"/>
            <a:ext cx="2446026" cy="0"/>
          </a:xfrm>
          <a:prstGeom prst="line">
            <a:avLst/>
          </a:prstGeom>
          <a:noFill/>
          <a:ln w="9525" cap="flat" cmpd="sng" algn="ctr">
            <a:solidFill>
              <a:sysClr val="windowText" lastClr="000000">
                <a:lumMod val="50000"/>
                <a:lumOff val="50000"/>
              </a:sysClr>
            </a:solidFill>
            <a:prstDash val="solid"/>
          </a:ln>
          <a:effectLst/>
        </p:spPr>
      </p:cxnSp>
      <p:sp>
        <p:nvSpPr>
          <p:cNvPr id="184" name="TextBox 118">
            <a:extLst>
              <a:ext uri="{FF2B5EF4-FFF2-40B4-BE49-F238E27FC236}">
                <a16:creationId xmlns="" xmlns:a16="http://schemas.microsoft.com/office/drawing/2014/main" id="{B73D578E-800C-7DBC-76A3-0CAF9308C5D2}"/>
              </a:ext>
            </a:extLst>
          </p:cNvPr>
          <p:cNvSpPr txBox="1"/>
          <p:nvPr/>
        </p:nvSpPr>
        <p:spPr>
          <a:xfrm>
            <a:off x="8353725" y="4879124"/>
            <a:ext cx="3276000" cy="1461939"/>
          </a:xfrm>
          <a:prstGeom prst="rect">
            <a:avLst/>
          </a:prstGeom>
          <a:noFill/>
        </p:spPr>
        <p:txBody>
          <a:bodyPr wrap="square" rtlCol="0" anchor="t">
            <a:spAutoFit/>
          </a:bodyPr>
          <a:lstStyle>
            <a:defPPr>
              <a:defRPr lang="en-US"/>
            </a:defPPr>
            <a:lvl1pPr marR="0" lvl="0" indent="0" algn="ctr" defTabSz="778817" fontAlgn="auto">
              <a:lnSpc>
                <a:spcPct val="100000"/>
              </a:lnSpc>
              <a:spcBef>
                <a:spcPts val="0"/>
              </a:spcBef>
              <a:spcAft>
                <a:spcPts val="0"/>
              </a:spcAft>
              <a:buClrTx/>
              <a:buSzTx/>
              <a:buFontTx/>
              <a:buNone/>
              <a:tabLst/>
              <a:defRPr sz="1200" b="1" kern="0">
                <a:solidFill>
                  <a:schemeClr val="bg1">
                    <a:lumMod val="65000"/>
                  </a:schemeClr>
                </a:solidFill>
                <a:latin typeface="+mj-lt"/>
                <a:cs typeface="Arial" panose="020B0604020202020204" pitchFamily="34" charset="0"/>
              </a:defRPr>
            </a:lvl1pPr>
          </a:lstStyle>
          <a:p>
            <a:pPr defTabSz="914400">
              <a:spcAft>
                <a:spcPts val="600"/>
              </a:spcAft>
              <a:defRPr/>
            </a:pPr>
            <a:r>
              <a:rPr lang="en-US" dirty="0">
                <a:solidFill>
                  <a:srgbClr val="002345">
                    <a:lumMod val="90000"/>
                    <a:lumOff val="10000"/>
                  </a:srgbClr>
                </a:solidFill>
                <a:latin typeface="Arial"/>
              </a:rPr>
              <a:t>The Fourth National Communication on Climate Change</a:t>
            </a:r>
          </a:p>
          <a:p>
            <a:r>
              <a:rPr lang="en-US" dirty="0">
                <a:solidFill>
                  <a:prstClr val="white">
                    <a:lumMod val="65000"/>
                  </a:prstClr>
                </a:solidFill>
                <a:latin typeface="Arial"/>
              </a:rPr>
              <a:t>Acknowledge European Green Deal</a:t>
            </a:r>
          </a:p>
          <a:p>
            <a:r>
              <a:rPr lang="en-US" dirty="0">
                <a:solidFill>
                  <a:prstClr val="white">
                    <a:lumMod val="65000"/>
                  </a:prstClr>
                </a:solidFill>
                <a:latin typeface="Arial"/>
              </a:rPr>
              <a:t>5 pillars: (</a:t>
            </a:r>
            <a:r>
              <a:rPr lang="en-US" dirty="0" err="1">
                <a:solidFill>
                  <a:prstClr val="white">
                    <a:lumMod val="65000"/>
                  </a:prstClr>
                </a:solidFill>
                <a:latin typeface="Arial"/>
              </a:rPr>
              <a:t>i</a:t>
            </a:r>
            <a:r>
              <a:rPr lang="en-US" dirty="0">
                <a:solidFill>
                  <a:prstClr val="white">
                    <a:lumMod val="65000"/>
                  </a:prstClr>
                </a:solidFill>
                <a:latin typeface="Arial"/>
              </a:rPr>
              <a:t>) climate, energy, and mobility; (ii) circular economy; (iii) depollution; (iv) sustainable agriculture and food production; and (v) biodiversity</a:t>
            </a:r>
          </a:p>
        </p:txBody>
      </p:sp>
      <p:sp>
        <p:nvSpPr>
          <p:cNvPr id="185" name="Elipse 45">
            <a:extLst>
              <a:ext uri="{FF2B5EF4-FFF2-40B4-BE49-F238E27FC236}">
                <a16:creationId xmlns="" xmlns:a16="http://schemas.microsoft.com/office/drawing/2014/main" id="{812B1F2C-218F-9D15-5B29-0DC53F1143AA}"/>
              </a:ext>
            </a:extLst>
          </p:cNvPr>
          <p:cNvSpPr/>
          <p:nvPr/>
        </p:nvSpPr>
        <p:spPr>
          <a:xfrm>
            <a:off x="6212268" y="3378128"/>
            <a:ext cx="396115" cy="384441"/>
          </a:xfrm>
          <a:prstGeom prst="ellipse">
            <a:avLst/>
          </a:prstGeom>
          <a:solidFill>
            <a:sysClr val="window" lastClr="FFFFFF"/>
          </a:solidFill>
          <a:ln w="57150" cap="flat" cmpd="sng" algn="ctr">
            <a:solidFill>
              <a:srgbClr val="002345"/>
            </a:solidFill>
            <a:prstDash val="solid"/>
          </a:ln>
          <a:effectLst/>
        </p:spPr>
        <p:txBody>
          <a:bodyPr rtlCol="0" anchor="ctr"/>
          <a:lstStyle/>
          <a:p>
            <a:pPr algn="ctr">
              <a:defRPr/>
            </a:pPr>
            <a:endParaRPr lang="en-US" sz="2000" kern="0" dirty="0" smtClean="0">
              <a:solidFill>
                <a:prstClr val="white"/>
              </a:solidFill>
              <a:latin typeface="Arial"/>
            </a:endParaRPr>
          </a:p>
        </p:txBody>
      </p:sp>
      <p:sp>
        <p:nvSpPr>
          <p:cNvPr id="186" name="Rectángulo 46">
            <a:extLst>
              <a:ext uri="{FF2B5EF4-FFF2-40B4-BE49-F238E27FC236}">
                <a16:creationId xmlns="" xmlns:a16="http://schemas.microsoft.com/office/drawing/2014/main" id="{EB0BEBE3-D335-2044-B50A-CFF2C0CAEF3B}"/>
              </a:ext>
            </a:extLst>
          </p:cNvPr>
          <p:cNvSpPr/>
          <p:nvPr/>
        </p:nvSpPr>
        <p:spPr>
          <a:xfrm>
            <a:off x="5690325" y="2102298"/>
            <a:ext cx="1440000" cy="1033059"/>
          </a:xfrm>
          <a:prstGeom prst="rect">
            <a:avLst/>
          </a:prstGeom>
        </p:spPr>
        <p:txBody>
          <a:bodyPr wrap="square" anchor="b">
            <a:noAutofit/>
          </a:bodyPr>
          <a:lstStyle/>
          <a:p>
            <a:pPr algn="ctr"/>
            <a:r>
              <a:rPr lang="en-US" sz="1400" b="1" dirty="0">
                <a:solidFill>
                  <a:srgbClr val="00ADE4"/>
                </a:solidFill>
                <a:latin typeface="Arial"/>
              </a:rPr>
              <a:t>April 2016</a:t>
            </a:r>
          </a:p>
        </p:txBody>
      </p:sp>
      <p:cxnSp>
        <p:nvCxnSpPr>
          <p:cNvPr id="187" name="Straight Connector 132">
            <a:extLst>
              <a:ext uri="{FF2B5EF4-FFF2-40B4-BE49-F238E27FC236}">
                <a16:creationId xmlns="" xmlns:a16="http://schemas.microsoft.com/office/drawing/2014/main" id="{B4E37558-4305-7461-F3EF-224F10D7B32E}"/>
              </a:ext>
            </a:extLst>
          </p:cNvPr>
          <p:cNvCxnSpPr>
            <a:cxnSpLocks/>
          </p:cNvCxnSpPr>
          <p:nvPr/>
        </p:nvCxnSpPr>
        <p:spPr>
          <a:xfrm flipV="1">
            <a:off x="6410325" y="3941312"/>
            <a:ext cx="0" cy="731985"/>
          </a:xfrm>
          <a:prstGeom prst="line">
            <a:avLst/>
          </a:prstGeom>
          <a:noFill/>
          <a:ln w="9525" cap="flat" cmpd="sng" algn="ctr">
            <a:solidFill>
              <a:sysClr val="windowText" lastClr="000000">
                <a:lumMod val="50000"/>
                <a:lumOff val="50000"/>
              </a:sysClr>
            </a:solidFill>
            <a:prstDash val="solid"/>
          </a:ln>
          <a:effectLst/>
        </p:spPr>
      </p:cxnSp>
      <p:cxnSp>
        <p:nvCxnSpPr>
          <p:cNvPr id="188" name="Straight Connector 133">
            <a:extLst>
              <a:ext uri="{FF2B5EF4-FFF2-40B4-BE49-F238E27FC236}">
                <a16:creationId xmlns="" xmlns:a16="http://schemas.microsoft.com/office/drawing/2014/main" id="{08AA6676-C426-F211-1B5F-346BF3F6DE09}"/>
              </a:ext>
            </a:extLst>
          </p:cNvPr>
          <p:cNvCxnSpPr>
            <a:cxnSpLocks/>
          </p:cNvCxnSpPr>
          <p:nvPr/>
        </p:nvCxnSpPr>
        <p:spPr>
          <a:xfrm>
            <a:off x="5187312" y="4762193"/>
            <a:ext cx="2446026" cy="0"/>
          </a:xfrm>
          <a:prstGeom prst="line">
            <a:avLst/>
          </a:prstGeom>
          <a:noFill/>
          <a:ln w="9525" cap="flat" cmpd="sng" algn="ctr">
            <a:solidFill>
              <a:sysClr val="windowText" lastClr="000000">
                <a:lumMod val="50000"/>
                <a:lumOff val="50000"/>
              </a:sysClr>
            </a:solidFill>
            <a:prstDash val="solid"/>
          </a:ln>
          <a:effectLst/>
        </p:spPr>
      </p:cxnSp>
      <p:sp>
        <p:nvSpPr>
          <p:cNvPr id="189" name="TextBox 118">
            <a:extLst>
              <a:ext uri="{FF2B5EF4-FFF2-40B4-BE49-F238E27FC236}">
                <a16:creationId xmlns="" xmlns:a16="http://schemas.microsoft.com/office/drawing/2014/main" id="{C4B48200-0334-A7DC-1F52-BDB8F926AE63}"/>
              </a:ext>
            </a:extLst>
          </p:cNvPr>
          <p:cNvSpPr txBox="1"/>
          <p:nvPr/>
        </p:nvSpPr>
        <p:spPr>
          <a:xfrm>
            <a:off x="4772325" y="4879124"/>
            <a:ext cx="3276000" cy="907941"/>
          </a:xfrm>
          <a:prstGeom prst="rect">
            <a:avLst/>
          </a:prstGeom>
          <a:noFill/>
        </p:spPr>
        <p:txBody>
          <a:bodyPr wrap="square" rtlCol="0" anchor="t">
            <a:spAutoFit/>
          </a:bodyPr>
          <a:lstStyle>
            <a:defPPr>
              <a:defRPr lang="en-US"/>
            </a:defPPr>
            <a:lvl1pPr marR="0" lvl="0" indent="0" algn="ctr" defTabSz="778817" fontAlgn="auto">
              <a:lnSpc>
                <a:spcPct val="100000"/>
              </a:lnSpc>
              <a:spcBef>
                <a:spcPts val="0"/>
              </a:spcBef>
              <a:spcAft>
                <a:spcPts val="0"/>
              </a:spcAft>
              <a:buClrTx/>
              <a:buSzTx/>
              <a:buFontTx/>
              <a:buNone/>
              <a:tabLst/>
              <a:defRPr sz="1200" b="1" kern="0">
                <a:solidFill>
                  <a:schemeClr val="bg1">
                    <a:lumMod val="65000"/>
                  </a:schemeClr>
                </a:solidFill>
                <a:latin typeface="+mj-lt"/>
                <a:cs typeface="Arial" panose="020B0604020202020204" pitchFamily="34" charset="0"/>
              </a:defRPr>
            </a:lvl1pPr>
          </a:lstStyle>
          <a:p>
            <a:pPr>
              <a:spcAft>
                <a:spcPts val="600"/>
              </a:spcAft>
              <a:defRPr/>
            </a:pPr>
            <a:r>
              <a:rPr lang="en-US" dirty="0">
                <a:solidFill>
                  <a:srgbClr val="002345">
                    <a:lumMod val="90000"/>
                    <a:lumOff val="10000"/>
                  </a:srgbClr>
                </a:solidFill>
                <a:latin typeface="Arial"/>
              </a:rPr>
              <a:t>Paris Agreement</a:t>
            </a:r>
          </a:p>
          <a:p>
            <a:pPr>
              <a:defRPr/>
            </a:pPr>
            <a:r>
              <a:rPr lang="en-US" dirty="0">
                <a:solidFill>
                  <a:prstClr val="white">
                    <a:lumMod val="65000"/>
                  </a:prstClr>
                </a:solidFill>
                <a:latin typeface="Arial"/>
              </a:rPr>
              <a:t>Limit temperature rise to well below 2 degrees Celsius, while pursuing efforts to limit to a safer 1.5 degrees</a:t>
            </a:r>
          </a:p>
        </p:txBody>
      </p:sp>
      <p:pic>
        <p:nvPicPr>
          <p:cNvPr id="190" name="Imagen 10">
            <a:extLst>
              <a:ext uri="{FF2B5EF4-FFF2-40B4-BE49-F238E27FC236}">
                <a16:creationId xmlns="" xmlns:a16="http://schemas.microsoft.com/office/drawing/2014/main" id="{0539CE82-14BB-9A92-9D1A-779D30065865}"/>
              </a:ext>
            </a:extLst>
          </p:cNvPr>
          <p:cNvPicPr>
            <a:picLocks noChangeAspect="1"/>
          </p:cNvPicPr>
          <p:nvPr/>
        </p:nvPicPr>
        <p:blipFill>
          <a:blip r:embed="rId8"/>
          <a:stretch>
            <a:fillRect/>
          </a:stretch>
        </p:blipFill>
        <p:spPr>
          <a:xfrm>
            <a:off x="9271725" y="3841142"/>
            <a:ext cx="591081" cy="842477"/>
          </a:xfrm>
          <a:prstGeom prst="rect">
            <a:avLst/>
          </a:prstGeom>
          <a:effectLst>
            <a:outerShdw blurRad="50800" dist="38100" dir="2700000" algn="tl" rotWithShape="0">
              <a:prstClr val="black">
                <a:alpha val="40000"/>
              </a:prstClr>
            </a:outerShdw>
          </a:effectLst>
        </p:spPr>
      </p:pic>
      <p:pic>
        <p:nvPicPr>
          <p:cNvPr id="43" name="Picture 42" descr="Texto, Logotipo&#10;&#10;Descripción generada automáticamente"/>
          <p:cNvPicPr/>
          <p:nvPr/>
        </p:nvPicPr>
        <p:blipFill>
          <a:blip r:embed="rId9" cstate="print">
            <a:extLst>
              <a:ext uri="{28A0092B-C50C-407E-A947-70E740481C1C}">
                <a14:useLocalDpi xmlns:a14="http://schemas.microsoft.com/office/drawing/2010/main" val="0"/>
              </a:ext>
            </a:extLst>
          </a:blip>
          <a:stretch>
            <a:fillRect/>
          </a:stretch>
        </p:blipFill>
        <p:spPr>
          <a:xfrm>
            <a:off x="606175" y="5936530"/>
            <a:ext cx="1136015" cy="762000"/>
          </a:xfrm>
          <a:prstGeom prst="rect">
            <a:avLst/>
          </a:prstGeom>
        </p:spPr>
      </p:pic>
    </p:spTree>
    <p:extLst>
      <p:ext uri="{BB962C8B-B14F-4D97-AF65-F5344CB8AC3E}">
        <p14:creationId xmlns:p14="http://schemas.microsoft.com/office/powerpoint/2010/main" val="3990908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2" name="Objeto 1" hidden="1">
            <a:extLst>
              <a:ext uri="{FF2B5EF4-FFF2-40B4-BE49-F238E27FC236}">
                <a16:creationId xmlns="" xmlns:a16="http://schemas.microsoft.com/office/drawing/2014/main" id="{924B14C4-BC7D-4444-B2A1-7FDDDB9E4AB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11" name="Diapositiva de think-cell" r:id="rId6" imgW="408" imgH="408" progId="TCLayout.ActiveDocument.1">
                  <p:embed/>
                </p:oleObj>
              </mc:Choice>
              <mc:Fallback>
                <p:oleObj name="Diapositiva de think-cell" r:id="rId6" imgW="408" imgH="408"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8" name="Título 8"/>
          <p:cNvSpPr txBox="1">
            <a:spLocks/>
          </p:cNvSpPr>
          <p:nvPr/>
        </p:nvSpPr>
        <p:spPr>
          <a:xfrm>
            <a:off x="391418" y="78869"/>
            <a:ext cx="8239988" cy="619200"/>
          </a:xfrm>
          <a:prstGeom prst="rect">
            <a:avLst/>
          </a:prstGeom>
        </p:spPr>
        <p:txBody>
          <a:bodyPr tIns="36000" bIns="36000" anchor="t"/>
          <a:lstStyle>
            <a:lvl1pPr algn="l" defTabSz="457200" rtl="0" eaLnBrk="1" latinLnBrk="0" hangingPunct="1">
              <a:spcBef>
                <a:spcPts val="600"/>
              </a:spcBef>
              <a:buNone/>
              <a:defRPr lang="es-ES" sz="1600" b="1" kern="1200" dirty="0">
                <a:solidFill>
                  <a:schemeClr val="tx1"/>
                </a:solidFill>
                <a:latin typeface="Georgia"/>
                <a:ea typeface="+mj-ea"/>
                <a:cs typeface="Georgia"/>
              </a:defRPr>
            </a:lvl1pPr>
          </a:lstStyle>
          <a:p>
            <a:pPr marL="87313" lvl="0">
              <a:defRPr/>
            </a:pPr>
            <a:r>
              <a:rPr lang="en-US" dirty="0">
                <a:solidFill>
                  <a:srgbClr val="00ADE4"/>
                </a:solidFill>
                <a:latin typeface="Arial" panose="020B0604020202020204" pitchFamily="34" charset="0"/>
                <a:cs typeface="Arial" panose="020B0604020202020204" pitchFamily="34" charset="0"/>
              </a:rPr>
              <a:t>Physical and Transition risks </a:t>
            </a:r>
          </a:p>
        </p:txBody>
      </p:sp>
      <p:sp>
        <p:nvSpPr>
          <p:cNvPr id="14" name="Marcador de número de diapositiva 1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E434E2D-67EB-4210-AFCE-14938EE5CC13}" type="slidenum">
              <a:rPr kumimoji="0" lang="en-US" sz="900" b="0" i="0" u="none" strike="noStrike" kern="1200" cap="none" spc="0" normalizeH="0" baseline="0" noProof="0" smtClean="0">
                <a:ln>
                  <a:noFill/>
                </a:ln>
                <a:solidFill>
                  <a:prstClr val="black">
                    <a:lumMod val="75000"/>
                    <a:lumOff val="25000"/>
                  </a:prst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900" b="0" i="0" u="none" strike="noStrike" kern="1200" cap="none" spc="0" normalizeH="0" baseline="0" noProof="0" dirty="0">
              <a:ln>
                <a:noFill/>
              </a:ln>
              <a:solidFill>
                <a:prstClr val="black">
                  <a:lumMod val="75000"/>
                  <a:lumOff val="25000"/>
                </a:prstClr>
              </a:solidFill>
              <a:effectLst/>
              <a:uLnTx/>
              <a:uFillTx/>
              <a:latin typeface="Arial"/>
              <a:ea typeface="+mn-ea"/>
              <a:cs typeface="Arial"/>
            </a:endParaRPr>
          </a:p>
        </p:txBody>
      </p:sp>
      <p:sp>
        <p:nvSpPr>
          <p:cNvPr id="32" name="Title 1"/>
          <p:cNvSpPr txBox="1">
            <a:spLocks/>
          </p:cNvSpPr>
          <p:nvPr/>
        </p:nvSpPr>
        <p:spPr bwMode="auto">
          <a:xfrm>
            <a:off x="122614" y="373134"/>
            <a:ext cx="11952000" cy="105724"/>
          </a:xfrm>
          <a:prstGeom prst="rect">
            <a:avLst/>
          </a:prstGeom>
          <a:solidFill>
            <a:schemeClr val="accent1">
              <a:lumMod val="90000"/>
              <a:lumOff val="10000"/>
            </a:schemeClr>
          </a:solidFill>
          <a:ln>
            <a:noFill/>
          </a:ln>
          <a:effectLst/>
          <a:extLst>
            <a:ext uri="{FAA26D3D-D897-4be2-8F04-BA451C77F1D7}">
              <ma14:placeholderFlag xmlns="" xmlns:ma14="http://schemas.microsoft.com/office/mac/drawingml/2011/main" val="1"/>
            </a:ext>
          </a:extLst>
        </p:spPr>
        <p:txBody>
          <a:bodyPr vert="horz" wrap="square" lIns="0" tIns="0" rIns="0" bIns="18000" numCol="1" anchor="b" anchorCtr="0" compatLnSpc="1">
            <a:prstTxWarp prst="textNoShape">
              <a:avLst/>
            </a:prstTxWarp>
          </a:bodyPr>
          <a:lstStyle>
            <a:lvl1pPr algn="l" defTabSz="457200" rtl="0" eaLnBrk="1" latinLnBrk="0" hangingPunct="1">
              <a:spcBef>
                <a:spcPct val="0"/>
              </a:spcBef>
              <a:buNone/>
              <a:defRPr sz="3000" kern="1200">
                <a:solidFill>
                  <a:schemeClr val="tx2"/>
                </a:solidFill>
                <a:latin typeface="Arial"/>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400" b="0" i="0" u="none" strike="noStrike" kern="1200" cap="none" spc="0" normalizeH="0" baseline="0" noProof="0" dirty="0">
              <a:ln>
                <a:noFill/>
              </a:ln>
              <a:solidFill>
                <a:srgbClr val="002345"/>
              </a:solidFill>
              <a:effectLst/>
              <a:uLnTx/>
              <a:uFillTx/>
              <a:latin typeface="Arial"/>
              <a:ea typeface="+mj-ea"/>
              <a:cs typeface="Arial"/>
            </a:endParaRPr>
          </a:p>
        </p:txBody>
      </p:sp>
      <p:sp>
        <p:nvSpPr>
          <p:cNvPr id="41" name="Rectángulo 40">
            <a:extLst>
              <a:ext uri="{FF2B5EF4-FFF2-40B4-BE49-F238E27FC236}">
                <a16:creationId xmlns="" xmlns:a16="http://schemas.microsoft.com/office/drawing/2014/main" id="{7DBC3780-6CF4-45AA-C701-699C54B2A33D}"/>
              </a:ext>
            </a:extLst>
          </p:cNvPr>
          <p:cNvSpPr/>
          <p:nvPr/>
        </p:nvSpPr>
        <p:spPr>
          <a:xfrm>
            <a:off x="606175" y="433713"/>
            <a:ext cx="9151280"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00ADE4"/>
                </a:solidFill>
                <a:latin typeface="Arial" panose="020B0604020202020204" pitchFamily="34" charset="0"/>
                <a:cs typeface="Arial" panose="020B0604020202020204" pitchFamily="34" charset="0"/>
              </a:rPr>
              <a:t>Transmission channels</a:t>
            </a:r>
            <a:endParaRPr kumimoji="0" lang="en-US" sz="1400" b="0" i="0" u="none" strike="noStrike" kern="1200" cap="none" spc="0" normalizeH="0" baseline="0" noProof="0" dirty="0">
              <a:ln>
                <a:noFill/>
              </a:ln>
              <a:solidFill>
                <a:srgbClr val="00ADE4"/>
              </a:solidFill>
              <a:effectLst/>
              <a:uLnTx/>
              <a:uFillTx/>
              <a:latin typeface="Arial" panose="020B0604020202020204" pitchFamily="34" charset="0"/>
              <a:ea typeface="+mn-ea"/>
              <a:cs typeface="Arial" panose="020B0604020202020204" pitchFamily="34" charset="0"/>
            </a:endParaRPr>
          </a:p>
        </p:txBody>
      </p:sp>
      <p:pic>
        <p:nvPicPr>
          <p:cNvPr id="16" name="Picture 11">
            <a:extLst>
              <a:ext uri="{FF2B5EF4-FFF2-40B4-BE49-F238E27FC236}">
                <a16:creationId xmlns="" xmlns:a16="http://schemas.microsoft.com/office/drawing/2014/main" id="{C1CA5739-A8CE-C4B3-6F7C-786BCE73964C}"/>
              </a:ext>
            </a:extLst>
          </p:cNvPr>
          <p:cNvPicPr>
            <a:picLocks noChangeAspect="1"/>
          </p:cNvPicPr>
          <p:nvPr/>
        </p:nvPicPr>
        <p:blipFill rotWithShape="1">
          <a:blip r:embed="rId8"/>
          <a:srcRect l="26817" t="27357" r="7535" b="8468"/>
          <a:stretch/>
        </p:blipFill>
        <p:spPr bwMode="auto">
          <a:xfrm>
            <a:off x="1347014" y="903713"/>
            <a:ext cx="9497971" cy="5222022"/>
          </a:xfrm>
          <a:prstGeom prst="rect">
            <a:avLst/>
          </a:prstGeom>
          <a:ln>
            <a:noFill/>
          </a:ln>
          <a:extLst>
            <a:ext uri="{53640926-AAD7-44D8-BBD7-CCE9431645EC}">
              <a14:shadowObscured xmlns:a14="http://schemas.microsoft.com/office/drawing/2010/main"/>
            </a:ext>
          </a:extLst>
        </p:spPr>
      </p:pic>
      <p:pic>
        <p:nvPicPr>
          <p:cNvPr id="11" name="Picture 10" descr="Texto, Logotipo&#10;&#10;Descripción generada automáticamente"/>
          <p:cNvPicPr/>
          <p:nvPr/>
        </p:nvPicPr>
        <p:blipFill>
          <a:blip r:embed="rId9" cstate="print">
            <a:extLst>
              <a:ext uri="{28A0092B-C50C-407E-A947-70E740481C1C}">
                <a14:useLocalDpi xmlns:a14="http://schemas.microsoft.com/office/drawing/2010/main" val="0"/>
              </a:ext>
            </a:extLst>
          </a:blip>
          <a:stretch>
            <a:fillRect/>
          </a:stretch>
        </p:blipFill>
        <p:spPr>
          <a:xfrm>
            <a:off x="606175" y="5936530"/>
            <a:ext cx="1136015" cy="762000"/>
          </a:xfrm>
          <a:prstGeom prst="rect">
            <a:avLst/>
          </a:prstGeom>
        </p:spPr>
      </p:pic>
      <p:sp>
        <p:nvSpPr>
          <p:cNvPr id="3" name="Rectangle 2"/>
          <p:cNvSpPr/>
          <p:nvPr/>
        </p:nvSpPr>
        <p:spPr>
          <a:xfrm>
            <a:off x="2924974" y="6233239"/>
            <a:ext cx="5238179" cy="246221"/>
          </a:xfrm>
          <a:prstGeom prst="rect">
            <a:avLst/>
          </a:prstGeom>
        </p:spPr>
        <p:txBody>
          <a:bodyPr wrap="square">
            <a:spAutoFit/>
          </a:bodyPr>
          <a:lstStyle/>
          <a:p>
            <a:r>
              <a:rPr lang="en-US" sz="1000" b="1" i="1" u="none" strike="noStrike" baseline="0" dirty="0" smtClean="0">
                <a:solidFill>
                  <a:srgbClr val="000000"/>
                </a:solidFill>
                <a:latin typeface="Calibri" panose="020F0502020204030204" pitchFamily="34" charset="0"/>
              </a:rPr>
              <a:t>Source</a:t>
            </a:r>
            <a:r>
              <a:rPr lang="en-US" sz="1000" b="0" i="0" u="none" strike="noStrike" baseline="0" dirty="0" smtClean="0">
                <a:solidFill>
                  <a:srgbClr val="000000"/>
                </a:solidFill>
                <a:latin typeface="Calibri" panose="020F0502020204030204" pitchFamily="34" charset="0"/>
              </a:rPr>
              <a:t>: NGFS Overview of Environmental Risk Analysis by Financial Institutions (September2020) </a:t>
            </a:r>
            <a:endParaRPr lang="en-US" sz="1000" dirty="0"/>
          </a:p>
        </p:txBody>
      </p:sp>
    </p:spTree>
    <p:extLst>
      <p:ext uri="{BB962C8B-B14F-4D97-AF65-F5344CB8AC3E}">
        <p14:creationId xmlns:p14="http://schemas.microsoft.com/office/powerpoint/2010/main" val="2842838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2" name="Objeto 1" hidden="1">
            <a:extLst>
              <a:ext uri="{FF2B5EF4-FFF2-40B4-BE49-F238E27FC236}">
                <a16:creationId xmlns="" xmlns:a16="http://schemas.microsoft.com/office/drawing/2014/main" id="{924B14C4-BC7D-4444-B2A1-7FDDDB9E4AB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36" name="Diapositiva de think-cell" r:id="rId6" imgW="408" imgH="408" progId="TCLayout.ActiveDocument.1">
                  <p:embed/>
                </p:oleObj>
              </mc:Choice>
              <mc:Fallback>
                <p:oleObj name="Diapositiva de think-cell" r:id="rId6" imgW="408" imgH="408"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8" name="Título 8"/>
          <p:cNvSpPr txBox="1">
            <a:spLocks/>
          </p:cNvSpPr>
          <p:nvPr/>
        </p:nvSpPr>
        <p:spPr>
          <a:xfrm>
            <a:off x="391418" y="78869"/>
            <a:ext cx="8239988" cy="619200"/>
          </a:xfrm>
          <a:prstGeom prst="rect">
            <a:avLst/>
          </a:prstGeom>
        </p:spPr>
        <p:txBody>
          <a:bodyPr tIns="36000" bIns="36000" anchor="t"/>
          <a:lstStyle>
            <a:lvl1pPr algn="l" defTabSz="457200" rtl="0" eaLnBrk="1" latinLnBrk="0" hangingPunct="1">
              <a:spcBef>
                <a:spcPts val="600"/>
              </a:spcBef>
              <a:buNone/>
              <a:defRPr lang="es-ES" sz="1600" b="1" kern="1200" dirty="0">
                <a:solidFill>
                  <a:schemeClr val="tx1"/>
                </a:solidFill>
                <a:latin typeface="Georgia"/>
                <a:ea typeface="+mj-ea"/>
                <a:cs typeface="Georgia"/>
              </a:defRPr>
            </a:lvl1pPr>
          </a:lstStyle>
          <a:p>
            <a:pPr marL="87313" lvl="0">
              <a:defRPr/>
            </a:pPr>
            <a:r>
              <a:rPr lang="en-US" dirty="0">
                <a:solidFill>
                  <a:srgbClr val="00ADE4"/>
                </a:solidFill>
                <a:latin typeface="Arial" panose="020B0604020202020204" pitchFamily="34" charset="0"/>
                <a:cs typeface="Arial" panose="020B0604020202020204" pitchFamily="34" charset="0"/>
              </a:rPr>
              <a:t>Achievements up to date</a:t>
            </a:r>
          </a:p>
        </p:txBody>
      </p:sp>
      <p:sp>
        <p:nvSpPr>
          <p:cNvPr id="14" name="Marcador de número de diapositiva 1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E434E2D-67EB-4210-AFCE-14938EE5CC13}" type="slidenum">
              <a:rPr kumimoji="0" lang="en-US" sz="900" b="0" i="0" u="none" strike="noStrike" kern="1200" cap="none" spc="0" normalizeH="0" baseline="0" noProof="0" smtClean="0">
                <a:ln>
                  <a:noFill/>
                </a:ln>
                <a:solidFill>
                  <a:prstClr val="black">
                    <a:lumMod val="75000"/>
                    <a:lumOff val="25000"/>
                  </a:prst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900" b="0" i="0" u="none" strike="noStrike" kern="1200" cap="none" spc="0" normalizeH="0" baseline="0" noProof="0" dirty="0">
              <a:ln>
                <a:noFill/>
              </a:ln>
              <a:solidFill>
                <a:prstClr val="black">
                  <a:lumMod val="75000"/>
                  <a:lumOff val="25000"/>
                </a:prstClr>
              </a:solidFill>
              <a:effectLst/>
              <a:uLnTx/>
              <a:uFillTx/>
              <a:latin typeface="Arial"/>
              <a:ea typeface="+mn-ea"/>
              <a:cs typeface="Arial"/>
            </a:endParaRPr>
          </a:p>
        </p:txBody>
      </p:sp>
      <p:sp>
        <p:nvSpPr>
          <p:cNvPr id="32" name="Title 1"/>
          <p:cNvSpPr txBox="1">
            <a:spLocks/>
          </p:cNvSpPr>
          <p:nvPr/>
        </p:nvSpPr>
        <p:spPr bwMode="auto">
          <a:xfrm>
            <a:off x="122614" y="373134"/>
            <a:ext cx="11952000" cy="105724"/>
          </a:xfrm>
          <a:prstGeom prst="rect">
            <a:avLst/>
          </a:prstGeom>
          <a:solidFill>
            <a:schemeClr val="accent1">
              <a:lumMod val="90000"/>
              <a:lumOff val="10000"/>
            </a:schemeClr>
          </a:solidFill>
          <a:ln>
            <a:noFill/>
          </a:ln>
          <a:effectLst/>
          <a:extLst>
            <a:ext uri="{FAA26D3D-D897-4be2-8F04-BA451C77F1D7}">
              <ma14:placeholderFlag xmlns="" xmlns:ma14="http://schemas.microsoft.com/office/mac/drawingml/2011/main" val="1"/>
            </a:ext>
          </a:extLst>
        </p:spPr>
        <p:txBody>
          <a:bodyPr vert="horz" wrap="square" lIns="0" tIns="0" rIns="0" bIns="18000" numCol="1" anchor="b" anchorCtr="0" compatLnSpc="1">
            <a:prstTxWarp prst="textNoShape">
              <a:avLst/>
            </a:prstTxWarp>
          </a:bodyPr>
          <a:lstStyle>
            <a:lvl1pPr algn="l" defTabSz="457200" rtl="0" eaLnBrk="1" latinLnBrk="0" hangingPunct="1">
              <a:spcBef>
                <a:spcPct val="0"/>
              </a:spcBef>
              <a:buNone/>
              <a:defRPr sz="3000" kern="1200">
                <a:solidFill>
                  <a:schemeClr val="tx2"/>
                </a:solidFill>
                <a:latin typeface="Arial"/>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400" b="0" i="0" u="none" strike="noStrike" kern="1200" cap="none" spc="0" normalizeH="0" baseline="0" noProof="0" dirty="0">
              <a:ln>
                <a:noFill/>
              </a:ln>
              <a:solidFill>
                <a:srgbClr val="002345"/>
              </a:solidFill>
              <a:effectLst/>
              <a:uLnTx/>
              <a:uFillTx/>
              <a:latin typeface="Arial"/>
              <a:ea typeface="+mj-ea"/>
              <a:cs typeface="Arial"/>
            </a:endParaRPr>
          </a:p>
        </p:txBody>
      </p:sp>
      <p:sp>
        <p:nvSpPr>
          <p:cNvPr id="41" name="Rectángulo 40">
            <a:extLst>
              <a:ext uri="{FF2B5EF4-FFF2-40B4-BE49-F238E27FC236}">
                <a16:creationId xmlns="" xmlns:a16="http://schemas.microsoft.com/office/drawing/2014/main" id="{7DBC3780-6CF4-45AA-C701-699C54B2A33D}"/>
              </a:ext>
            </a:extLst>
          </p:cNvPr>
          <p:cNvSpPr/>
          <p:nvPr/>
        </p:nvSpPr>
        <p:spPr>
          <a:xfrm>
            <a:off x="606175" y="433713"/>
            <a:ext cx="9151280" cy="307777"/>
          </a:xfrm>
          <a:prstGeom prst="rect">
            <a:avLst/>
          </a:prstGeom>
        </p:spPr>
        <p:txBody>
          <a:bodyPr wrap="square">
            <a:spAutoFit/>
          </a:bodyPr>
          <a:lstStyle/>
          <a:p>
            <a:pPr lvl="0">
              <a:defRPr/>
            </a:pPr>
            <a:r>
              <a:rPr lang="en-US" sz="1400" dirty="0">
                <a:solidFill>
                  <a:srgbClr val="00ADE4"/>
                </a:solidFill>
                <a:latin typeface="Arial" panose="020B0604020202020204" pitchFamily="34" charset="0"/>
                <a:cs typeface="Arial" panose="020B0604020202020204" pitchFamily="34" charset="0"/>
              </a:rPr>
              <a:t>Steps taken by the Bank of Albania</a:t>
            </a:r>
          </a:p>
        </p:txBody>
      </p:sp>
      <p:grpSp>
        <p:nvGrpSpPr>
          <p:cNvPr id="18" name="Grupo 53">
            <a:extLst>
              <a:ext uri="{FF2B5EF4-FFF2-40B4-BE49-F238E27FC236}">
                <a16:creationId xmlns="" xmlns:a16="http://schemas.microsoft.com/office/drawing/2014/main" id="{7958DB00-1725-C4D4-6C93-DC2B0ECE308D}"/>
              </a:ext>
            </a:extLst>
          </p:cNvPr>
          <p:cNvGrpSpPr/>
          <p:nvPr/>
        </p:nvGrpSpPr>
        <p:grpSpPr>
          <a:xfrm>
            <a:off x="391418" y="1222223"/>
            <a:ext cx="10962382" cy="4620892"/>
            <a:chOff x="4145946" y="3088296"/>
            <a:chExt cx="7173745" cy="1278379"/>
          </a:xfrm>
        </p:grpSpPr>
        <p:sp>
          <p:nvSpPr>
            <p:cNvPr id="19" name="Elipse 48">
              <a:extLst>
                <a:ext uri="{FF2B5EF4-FFF2-40B4-BE49-F238E27FC236}">
                  <a16:creationId xmlns="" xmlns:a16="http://schemas.microsoft.com/office/drawing/2014/main" id="{62E30BB2-1394-E023-B4A1-856985F844C3}"/>
                </a:ext>
              </a:extLst>
            </p:cNvPr>
            <p:cNvSpPr/>
            <p:nvPr/>
          </p:nvSpPr>
          <p:spPr>
            <a:xfrm>
              <a:off x="4145946" y="3466296"/>
              <a:ext cx="360000" cy="360000"/>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050" b="1" dirty="0">
                <a:solidFill>
                  <a:prstClr val="white"/>
                </a:solidFill>
                <a:latin typeface="Calibri" panose="020F0502020204030204" pitchFamily="34" charset="0"/>
                <a:cs typeface="Calibri" panose="020F0502020204030204" pitchFamily="34" charset="0"/>
              </a:endParaRPr>
            </a:p>
          </p:txBody>
        </p:sp>
        <p:sp>
          <p:nvSpPr>
            <p:cNvPr id="20" name="1 Rectángulo">
              <a:extLst>
                <a:ext uri="{FF2B5EF4-FFF2-40B4-BE49-F238E27FC236}">
                  <a16:creationId xmlns="" xmlns:a16="http://schemas.microsoft.com/office/drawing/2014/main" id="{6D7833A4-DFE3-96BD-E122-530E1AAF6DD3}"/>
                </a:ext>
              </a:extLst>
            </p:cNvPr>
            <p:cNvSpPr/>
            <p:nvPr/>
          </p:nvSpPr>
          <p:spPr>
            <a:xfrm>
              <a:off x="4335691" y="3088296"/>
              <a:ext cx="6984000" cy="1278379"/>
            </a:xfrm>
            <a:prstGeom prst="roundRect">
              <a:avLst>
                <a:gd name="adj" fmla="val 7821"/>
              </a:avLst>
            </a:prstGeom>
            <a:noFill/>
            <a:ln w="6350">
              <a:solidFill>
                <a:srgbClr val="003971"/>
              </a:solidFill>
            </a:ln>
          </p:spPr>
          <p:style>
            <a:lnRef idx="2">
              <a:schemeClr val="accent1">
                <a:shade val="50000"/>
              </a:schemeClr>
            </a:lnRef>
            <a:fillRef idx="1">
              <a:schemeClr val="accent1"/>
            </a:fillRef>
            <a:effectRef idx="0">
              <a:schemeClr val="accent1"/>
            </a:effectRef>
            <a:fontRef idx="minor">
              <a:schemeClr val="lt1"/>
            </a:fontRef>
          </p:style>
          <p:txBody>
            <a:bodyPr lIns="104287" tIns="52144" rIns="104287" bIns="52144" rtlCol="0" anchor="ctr"/>
            <a:lstStyle/>
            <a:p>
              <a:pPr marL="171450" indent="-171450" algn="just">
                <a:spcBef>
                  <a:spcPts val="1200"/>
                </a:spcBef>
                <a:buFont typeface="Wingdings" panose="05000000000000000000" pitchFamily="2" charset="2"/>
                <a:buChar char="Ø"/>
              </a:pPr>
              <a:r>
                <a:rPr lang="en-US" sz="1700" b="1" dirty="0" smtClean="0">
                  <a:solidFill>
                    <a:prstClr val="black"/>
                  </a:solidFill>
                  <a:cs typeface="Arial" panose="020B0604020202020204" pitchFamily="34" charset="0"/>
                </a:rPr>
                <a:t>Central Banks' Role: </a:t>
              </a:r>
              <a:r>
                <a:rPr lang="en-US" sz="1700" dirty="0" smtClean="0">
                  <a:solidFill>
                    <a:prstClr val="black"/>
                  </a:solidFill>
                  <a:cs typeface="Arial" panose="020B0604020202020204" pitchFamily="34" charset="0"/>
                </a:rPr>
                <a:t>Environmental policies are set by the government…but </a:t>
              </a:r>
              <a:r>
                <a:rPr lang="en-US" sz="1700" b="1" dirty="0">
                  <a:solidFill>
                    <a:srgbClr val="00B0F0"/>
                  </a:solidFill>
                  <a:cs typeface="Arial" panose="020B0604020202020204" pitchFamily="34" charset="0"/>
                </a:rPr>
                <a:t>central banks uniquely </a:t>
              </a:r>
              <a:r>
                <a:rPr lang="en-US" sz="1700" dirty="0" smtClean="0">
                  <a:solidFill>
                    <a:prstClr val="black"/>
                  </a:solidFill>
                  <a:cs typeface="Arial" panose="020B0604020202020204" pitchFamily="34" charset="0"/>
                </a:rPr>
                <a:t>contribute to understanding the economic impacts of climate change and relevant policies.</a:t>
              </a:r>
            </a:p>
            <a:p>
              <a:pPr marL="171450" indent="-171450" algn="just">
                <a:spcBef>
                  <a:spcPts val="1200"/>
                </a:spcBef>
                <a:buFont typeface="Wingdings" panose="05000000000000000000" pitchFamily="2" charset="2"/>
                <a:buChar char="Ø"/>
              </a:pPr>
              <a:r>
                <a:rPr lang="en-US" sz="1700" b="1" dirty="0" err="1" smtClean="0">
                  <a:solidFill>
                    <a:prstClr val="black"/>
                  </a:solidFill>
                  <a:cs typeface="Arial" panose="020B0604020202020204" pitchFamily="34" charset="0"/>
                </a:rPr>
                <a:t>BoA's</a:t>
              </a:r>
              <a:r>
                <a:rPr lang="en-US" sz="1700" b="1" dirty="0" smtClean="0">
                  <a:solidFill>
                    <a:prstClr val="black"/>
                  </a:solidFill>
                  <a:cs typeface="Arial" panose="020B0604020202020204" pitchFamily="34" charset="0"/>
                </a:rPr>
                <a:t> Commitment: </a:t>
              </a:r>
              <a:r>
                <a:rPr lang="en-US" sz="1700" dirty="0" smtClean="0">
                  <a:solidFill>
                    <a:prstClr val="black"/>
                  </a:solidFill>
                  <a:cs typeface="Arial" panose="020B0604020202020204" pitchFamily="34" charset="0"/>
                </a:rPr>
                <a:t>The Bank of Albania (</a:t>
              </a:r>
              <a:r>
                <a:rPr lang="en-US" sz="1700" dirty="0" err="1" smtClean="0">
                  <a:solidFill>
                    <a:prstClr val="black"/>
                  </a:solidFill>
                  <a:cs typeface="Arial" panose="020B0604020202020204" pitchFamily="34" charset="0"/>
                </a:rPr>
                <a:t>BoA</a:t>
              </a:r>
              <a:r>
                <a:rPr lang="en-US" sz="1700" dirty="0" smtClean="0">
                  <a:solidFill>
                    <a:prstClr val="black"/>
                  </a:solidFill>
                  <a:cs typeface="Arial" panose="020B0604020202020204" pitchFamily="34" charset="0"/>
                </a:rPr>
                <a:t>) is actively addressing climate change implications </a:t>
              </a:r>
              <a:r>
                <a:rPr lang="en-US" sz="1700" b="1" dirty="0">
                  <a:solidFill>
                    <a:srgbClr val="00B0F0"/>
                  </a:solidFill>
                  <a:cs typeface="Arial" panose="020B0604020202020204" pitchFamily="34" charset="0"/>
                </a:rPr>
                <a:t>within its mandate</a:t>
              </a:r>
              <a:r>
                <a:rPr lang="en-US" sz="1700" dirty="0" smtClean="0">
                  <a:solidFill>
                    <a:prstClr val="black"/>
                  </a:solidFill>
                  <a:cs typeface="Arial" panose="020B0604020202020204" pitchFamily="34" charset="0"/>
                </a:rPr>
                <a:t>.</a:t>
              </a:r>
            </a:p>
            <a:p>
              <a:pPr marL="171450" indent="-171450" algn="just">
                <a:spcBef>
                  <a:spcPts val="1200"/>
                </a:spcBef>
                <a:buFont typeface="Wingdings" panose="05000000000000000000" pitchFamily="2" charset="2"/>
                <a:buChar char="Ø"/>
              </a:pPr>
              <a:r>
                <a:rPr lang="en-US" sz="1700" b="1" dirty="0" smtClean="0">
                  <a:solidFill>
                    <a:prstClr val="black"/>
                  </a:solidFill>
                  <a:cs typeface="Arial" panose="020B0604020202020204" pitchFamily="34" charset="0"/>
                </a:rPr>
                <a:t>Analytical Expansion: </a:t>
              </a:r>
              <a:r>
                <a:rPr lang="en-US" sz="1700" dirty="0" err="1" smtClean="0">
                  <a:solidFill>
                    <a:prstClr val="black"/>
                  </a:solidFill>
                  <a:cs typeface="Arial" panose="020B0604020202020204" pitchFamily="34" charset="0"/>
                </a:rPr>
                <a:t>BoA</a:t>
              </a:r>
              <a:r>
                <a:rPr lang="en-US" sz="1700" dirty="0" smtClean="0">
                  <a:solidFill>
                    <a:prstClr val="black"/>
                  </a:solidFill>
                  <a:cs typeface="Arial" panose="020B0604020202020204" pitchFamily="34" charset="0"/>
                </a:rPr>
                <a:t> is enhancing its </a:t>
              </a:r>
              <a:r>
                <a:rPr lang="en-US" sz="1700" b="1" dirty="0">
                  <a:solidFill>
                    <a:srgbClr val="00B0F0"/>
                  </a:solidFill>
                  <a:cs typeface="Arial" panose="020B0604020202020204" pitchFamily="34" charset="0"/>
                </a:rPr>
                <a:t>analytical capabilities on climate-related risks</a:t>
              </a:r>
              <a:r>
                <a:rPr lang="en-US" sz="1700" dirty="0" smtClean="0">
                  <a:solidFill>
                    <a:prstClr val="black"/>
                  </a:solidFill>
                  <a:cs typeface="Arial" panose="020B0604020202020204" pitchFamily="34" charset="0"/>
                </a:rPr>
                <a:t>, including research papers and climate indicators.</a:t>
              </a:r>
            </a:p>
            <a:p>
              <a:pPr marL="171450" indent="-171450" algn="just">
                <a:spcBef>
                  <a:spcPts val="1200"/>
                </a:spcBef>
                <a:buFont typeface="Wingdings" panose="05000000000000000000" pitchFamily="2" charset="2"/>
                <a:buChar char="Ø"/>
              </a:pPr>
              <a:r>
                <a:rPr lang="en-US" sz="1700" b="1" dirty="0" smtClean="0">
                  <a:solidFill>
                    <a:prstClr val="black"/>
                  </a:solidFill>
                  <a:cs typeface="Arial" panose="020B0604020202020204" pitchFamily="34" charset="0"/>
                </a:rPr>
                <a:t>Strategic Initiative: </a:t>
              </a:r>
              <a:r>
                <a:rPr lang="en-US" sz="1700" dirty="0" err="1" smtClean="0">
                  <a:solidFill>
                    <a:prstClr val="black"/>
                  </a:solidFill>
                  <a:cs typeface="Arial" panose="020B0604020202020204" pitchFamily="34" charset="0"/>
                </a:rPr>
                <a:t>BoA</a:t>
              </a:r>
              <a:r>
                <a:rPr lang="en-US" sz="1700" dirty="0" smtClean="0">
                  <a:solidFill>
                    <a:prstClr val="black"/>
                  </a:solidFill>
                  <a:cs typeface="Arial" panose="020B0604020202020204" pitchFamily="34" charset="0"/>
                </a:rPr>
                <a:t>, in collaboration with the World Bank (</a:t>
              </a:r>
              <a:r>
                <a:rPr lang="en-US" sz="1700" dirty="0" err="1" smtClean="0">
                  <a:solidFill>
                    <a:prstClr val="black"/>
                  </a:solidFill>
                  <a:cs typeface="Arial" panose="020B0604020202020204" pitchFamily="34" charset="0"/>
                </a:rPr>
                <a:t>FinSAC</a:t>
              </a:r>
              <a:r>
                <a:rPr lang="en-US" sz="1700" dirty="0" smtClean="0">
                  <a:solidFill>
                    <a:prstClr val="black"/>
                  </a:solidFill>
                  <a:cs typeface="Arial" panose="020B0604020202020204" pitchFamily="34" charset="0"/>
                </a:rPr>
                <a:t>), </a:t>
              </a:r>
              <a:r>
                <a:rPr lang="en-US" sz="1700" dirty="0" err="1" smtClean="0">
                  <a:solidFill>
                    <a:prstClr val="black"/>
                  </a:solidFill>
                  <a:cs typeface="Arial" panose="020B0604020202020204" pitchFamily="34" charset="0"/>
                </a:rPr>
                <a:t>BoA</a:t>
              </a:r>
              <a:r>
                <a:rPr lang="en-US" sz="1700" dirty="0" smtClean="0">
                  <a:solidFill>
                    <a:prstClr val="black"/>
                  </a:solidFill>
                  <a:cs typeface="Arial" panose="020B0604020202020204" pitchFamily="34" charset="0"/>
                </a:rPr>
                <a:t> has approved a strategic document titled “</a:t>
              </a:r>
              <a:r>
                <a:rPr lang="en-US" sz="1700" b="1" dirty="0" smtClean="0">
                  <a:solidFill>
                    <a:srgbClr val="00B0F0"/>
                  </a:solidFill>
                  <a:cs typeface="Arial" panose="020B0604020202020204" pitchFamily="34" charset="0"/>
                </a:rPr>
                <a:t>Management and supervision of climate risks in the financial sector for 2023-2025</a:t>
              </a:r>
              <a:r>
                <a:rPr lang="en-US" sz="1700" dirty="0" smtClean="0">
                  <a:solidFill>
                    <a:prstClr val="black"/>
                  </a:solidFill>
                  <a:cs typeface="Arial" panose="020B0604020202020204" pitchFamily="34" charset="0"/>
                </a:rPr>
                <a:t>” (the Strategy) </a:t>
              </a:r>
            </a:p>
            <a:p>
              <a:pPr marL="171450" indent="-171450" algn="just">
                <a:spcBef>
                  <a:spcPts val="1200"/>
                </a:spcBef>
                <a:buFont typeface="Wingdings" panose="05000000000000000000" pitchFamily="2" charset="2"/>
                <a:buChar char="Ø"/>
              </a:pPr>
              <a:r>
                <a:rPr lang="en-US" sz="1700" b="1" dirty="0" smtClean="0">
                  <a:solidFill>
                    <a:prstClr val="black"/>
                  </a:solidFill>
                  <a:cs typeface="Arial" panose="020B0604020202020204" pitchFamily="34" charset="0"/>
                </a:rPr>
                <a:t>Central Bank's Membership</a:t>
              </a:r>
              <a:r>
                <a:rPr lang="en-US" sz="1700" dirty="0" smtClean="0">
                  <a:solidFill>
                    <a:prstClr val="black"/>
                  </a:solidFill>
                  <a:cs typeface="Arial" panose="020B0604020202020204" pitchFamily="34" charset="0"/>
                </a:rPr>
                <a:t>: </a:t>
              </a:r>
              <a:r>
                <a:rPr lang="en-US" sz="1700" dirty="0" err="1" smtClean="0">
                  <a:solidFill>
                    <a:prstClr val="black"/>
                  </a:solidFill>
                  <a:cs typeface="Arial" panose="020B0604020202020204" pitchFamily="34" charset="0"/>
                </a:rPr>
                <a:t>BoA</a:t>
              </a:r>
              <a:r>
                <a:rPr lang="en-US" sz="1700" dirty="0" smtClean="0">
                  <a:solidFill>
                    <a:prstClr val="black"/>
                  </a:solidFill>
                  <a:cs typeface="Arial" panose="020B0604020202020204" pitchFamily="34" charset="0"/>
                </a:rPr>
                <a:t> has been a member of the Network for Greening the Financial System (NGFS) since 2020 and actively participates in </a:t>
              </a:r>
              <a:r>
                <a:rPr lang="en-US" sz="1700" dirty="0">
                  <a:solidFill>
                    <a:prstClr val="black"/>
                  </a:solidFill>
                  <a:cs typeface="Arial" panose="020B0604020202020204" pitchFamily="34" charset="0"/>
                </a:rPr>
                <a:t>various national, regional and international fora’s (</a:t>
              </a:r>
              <a:r>
                <a:rPr lang="en-US" sz="1700" dirty="0" err="1">
                  <a:solidFill>
                    <a:prstClr val="black"/>
                  </a:solidFill>
                  <a:cs typeface="Arial" panose="020B0604020202020204" pitchFamily="34" charset="0"/>
                </a:rPr>
                <a:t>eg</a:t>
              </a:r>
              <a:r>
                <a:rPr lang="en-US" sz="1700" dirty="0">
                  <a:solidFill>
                    <a:prstClr val="black"/>
                  </a:solidFill>
                  <a:cs typeface="Arial" panose="020B0604020202020204" pitchFamily="34" charset="0"/>
                </a:rPr>
                <a:t>. NGFS since 2020, SECO, Vienna Initiative, the World </a:t>
              </a:r>
              <a:r>
                <a:rPr lang="en-US" sz="1700" dirty="0" smtClean="0">
                  <a:solidFill>
                    <a:prstClr val="black"/>
                  </a:solidFill>
                  <a:cs typeface="Arial" panose="020B0604020202020204" pitchFamily="34" charset="0"/>
                </a:rPr>
                <a:t>Bank, </a:t>
              </a:r>
              <a:r>
                <a:rPr lang="en-US" sz="1700" dirty="0">
                  <a:solidFill>
                    <a:prstClr val="black"/>
                  </a:solidFill>
                  <a:cs typeface="Arial" panose="020B0604020202020204" pitchFamily="34" charset="0"/>
                </a:rPr>
                <a:t>etc.)</a:t>
              </a:r>
            </a:p>
            <a:p>
              <a:pPr marL="171450" lvl="0" indent="-171450" algn="just">
                <a:spcBef>
                  <a:spcPts val="1200"/>
                </a:spcBef>
                <a:buFont typeface="Wingdings" panose="05000000000000000000" pitchFamily="2" charset="2"/>
                <a:buChar char="Ø"/>
              </a:pPr>
              <a:r>
                <a:rPr lang="en-US" sz="1700" b="1" dirty="0" smtClean="0">
                  <a:solidFill>
                    <a:prstClr val="black"/>
                  </a:solidFill>
                  <a:cs typeface="Arial" panose="020B0604020202020204" pitchFamily="34" charset="0"/>
                </a:rPr>
                <a:t>Policy document </a:t>
              </a:r>
              <a:r>
                <a:rPr lang="en-US" sz="1700" dirty="0" smtClean="0">
                  <a:solidFill>
                    <a:prstClr val="black"/>
                  </a:solidFill>
                  <a:cs typeface="Arial" panose="020B0604020202020204" pitchFamily="34" charset="0"/>
                </a:rPr>
                <a:t>on Capital market development: Green finance aspects are integrated into this policy document, jointly prepared by AFSA, </a:t>
              </a:r>
              <a:r>
                <a:rPr lang="en-US" sz="1700" dirty="0" err="1" smtClean="0">
                  <a:solidFill>
                    <a:prstClr val="black"/>
                  </a:solidFill>
                  <a:cs typeface="Arial" panose="020B0604020202020204" pitchFamily="34" charset="0"/>
                </a:rPr>
                <a:t>MoFE</a:t>
              </a:r>
              <a:r>
                <a:rPr lang="en-US" sz="1700" dirty="0" smtClean="0">
                  <a:solidFill>
                    <a:prstClr val="black"/>
                  </a:solidFill>
                  <a:cs typeface="Arial" panose="020B0604020202020204" pitchFamily="34" charset="0"/>
                </a:rPr>
                <a:t> and in consultation with </a:t>
              </a:r>
              <a:r>
                <a:rPr lang="en-US" sz="1700" dirty="0" err="1" smtClean="0">
                  <a:solidFill>
                    <a:prstClr val="black"/>
                  </a:solidFill>
                  <a:cs typeface="Arial" panose="020B0604020202020204" pitchFamily="34" charset="0"/>
                </a:rPr>
                <a:t>BoA</a:t>
              </a:r>
              <a:r>
                <a:rPr lang="en-US" sz="1700" dirty="0" smtClean="0">
                  <a:solidFill>
                    <a:prstClr val="black"/>
                  </a:solidFill>
                  <a:cs typeface="Arial" panose="020B0604020202020204" pitchFamily="34" charset="0"/>
                </a:rPr>
                <a:t>.</a:t>
              </a:r>
            </a:p>
          </p:txBody>
        </p:sp>
      </p:grpSp>
      <p:pic>
        <p:nvPicPr>
          <p:cNvPr id="13" name="Picture 12" descr="Texto, Logotipo&#10;&#10;Descripción generada automáticamente"/>
          <p:cNvPicPr/>
          <p:nvPr/>
        </p:nvPicPr>
        <p:blipFill>
          <a:blip r:embed="rId8" cstate="print">
            <a:extLst>
              <a:ext uri="{28A0092B-C50C-407E-A947-70E740481C1C}">
                <a14:useLocalDpi xmlns:a14="http://schemas.microsoft.com/office/drawing/2010/main" val="0"/>
              </a:ext>
            </a:extLst>
          </a:blip>
          <a:stretch>
            <a:fillRect/>
          </a:stretch>
        </p:blipFill>
        <p:spPr>
          <a:xfrm>
            <a:off x="606175" y="5936530"/>
            <a:ext cx="1136015" cy="762000"/>
          </a:xfrm>
          <a:prstGeom prst="rect">
            <a:avLst/>
          </a:prstGeom>
        </p:spPr>
      </p:pic>
    </p:spTree>
    <p:extLst>
      <p:ext uri="{BB962C8B-B14F-4D97-AF65-F5344CB8AC3E}">
        <p14:creationId xmlns:p14="http://schemas.microsoft.com/office/powerpoint/2010/main" val="819028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2" name="Objeto 1" hidden="1">
            <a:extLst>
              <a:ext uri="{FF2B5EF4-FFF2-40B4-BE49-F238E27FC236}">
                <a16:creationId xmlns="" xmlns:a16="http://schemas.microsoft.com/office/drawing/2014/main" id="{924B14C4-BC7D-4444-B2A1-7FDDDB9E4AB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201" name="Diapositiva de think-cell" r:id="rId6" imgW="408" imgH="408" progId="TCLayout.ActiveDocument.1">
                  <p:embed/>
                </p:oleObj>
              </mc:Choice>
              <mc:Fallback>
                <p:oleObj name="Diapositiva de think-cell" r:id="rId6" imgW="408" imgH="408"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8" name="Título 8"/>
          <p:cNvSpPr txBox="1">
            <a:spLocks/>
          </p:cNvSpPr>
          <p:nvPr/>
        </p:nvSpPr>
        <p:spPr>
          <a:xfrm>
            <a:off x="391418" y="78869"/>
            <a:ext cx="8239988" cy="619200"/>
          </a:xfrm>
          <a:prstGeom prst="rect">
            <a:avLst/>
          </a:prstGeom>
        </p:spPr>
        <p:txBody>
          <a:bodyPr tIns="36000" bIns="36000" anchor="t"/>
          <a:lstStyle>
            <a:lvl1pPr algn="l" defTabSz="457200" rtl="0" eaLnBrk="1" latinLnBrk="0" hangingPunct="1">
              <a:spcBef>
                <a:spcPts val="600"/>
              </a:spcBef>
              <a:buNone/>
              <a:defRPr lang="es-ES" sz="1600" b="1" kern="1200" dirty="0">
                <a:solidFill>
                  <a:schemeClr val="tx1"/>
                </a:solidFill>
                <a:latin typeface="Georgia"/>
                <a:ea typeface="+mj-ea"/>
                <a:cs typeface="Georgia"/>
              </a:defRPr>
            </a:lvl1pPr>
          </a:lstStyle>
          <a:p>
            <a:pPr marL="87313" lvl="0">
              <a:defRPr/>
            </a:pPr>
            <a:r>
              <a:rPr lang="en-US" dirty="0">
                <a:solidFill>
                  <a:srgbClr val="00ADE4"/>
                </a:solidFill>
                <a:latin typeface="Arial" panose="020B0604020202020204" pitchFamily="34" charset="0"/>
                <a:cs typeface="Arial" panose="020B0604020202020204" pitchFamily="34" charset="0"/>
              </a:rPr>
              <a:t>Achievements up to date</a:t>
            </a:r>
          </a:p>
        </p:txBody>
      </p:sp>
      <p:sp>
        <p:nvSpPr>
          <p:cNvPr id="14" name="Marcador de número de diapositiva 1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E434E2D-67EB-4210-AFCE-14938EE5CC13}" type="slidenum">
              <a:rPr kumimoji="0" lang="en-US" sz="900" b="0" i="0" u="none" strike="noStrike" kern="1200" cap="none" spc="0" normalizeH="0" baseline="0" noProof="0" smtClean="0">
                <a:ln>
                  <a:noFill/>
                </a:ln>
                <a:solidFill>
                  <a:prstClr val="black">
                    <a:lumMod val="75000"/>
                    <a:lumOff val="25000"/>
                  </a:prst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900" b="0" i="0" u="none" strike="noStrike" kern="1200" cap="none" spc="0" normalizeH="0" baseline="0" noProof="0" dirty="0">
              <a:ln>
                <a:noFill/>
              </a:ln>
              <a:solidFill>
                <a:prstClr val="black">
                  <a:lumMod val="75000"/>
                  <a:lumOff val="25000"/>
                </a:prstClr>
              </a:solidFill>
              <a:effectLst/>
              <a:uLnTx/>
              <a:uFillTx/>
              <a:latin typeface="Arial"/>
              <a:ea typeface="+mn-ea"/>
              <a:cs typeface="Arial"/>
            </a:endParaRPr>
          </a:p>
        </p:txBody>
      </p:sp>
      <p:sp>
        <p:nvSpPr>
          <p:cNvPr id="32" name="Title 1"/>
          <p:cNvSpPr txBox="1">
            <a:spLocks/>
          </p:cNvSpPr>
          <p:nvPr/>
        </p:nvSpPr>
        <p:spPr bwMode="auto">
          <a:xfrm>
            <a:off x="122614" y="373134"/>
            <a:ext cx="11952000" cy="105724"/>
          </a:xfrm>
          <a:prstGeom prst="rect">
            <a:avLst/>
          </a:prstGeom>
          <a:solidFill>
            <a:schemeClr val="accent1">
              <a:lumMod val="90000"/>
              <a:lumOff val="10000"/>
            </a:schemeClr>
          </a:solidFill>
          <a:ln>
            <a:noFill/>
          </a:ln>
          <a:effectLst/>
          <a:extLst>
            <a:ext uri="{FAA26D3D-D897-4be2-8F04-BA451C77F1D7}">
              <ma14:placeholderFlag xmlns="" xmlns:ma14="http://schemas.microsoft.com/office/mac/drawingml/2011/main" val="1"/>
            </a:ext>
          </a:extLst>
        </p:spPr>
        <p:txBody>
          <a:bodyPr vert="horz" wrap="square" lIns="0" tIns="0" rIns="0" bIns="18000" numCol="1" anchor="b" anchorCtr="0" compatLnSpc="1">
            <a:prstTxWarp prst="textNoShape">
              <a:avLst/>
            </a:prstTxWarp>
          </a:bodyPr>
          <a:lstStyle>
            <a:lvl1pPr algn="l" defTabSz="457200" rtl="0" eaLnBrk="1" latinLnBrk="0" hangingPunct="1">
              <a:spcBef>
                <a:spcPct val="0"/>
              </a:spcBef>
              <a:buNone/>
              <a:defRPr sz="3000" kern="1200">
                <a:solidFill>
                  <a:schemeClr val="tx2"/>
                </a:solidFill>
                <a:latin typeface="Arial"/>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400" b="0" i="0" u="none" strike="noStrike" kern="1200" cap="none" spc="0" normalizeH="0" baseline="0" noProof="0" dirty="0">
              <a:ln>
                <a:noFill/>
              </a:ln>
              <a:solidFill>
                <a:srgbClr val="002345"/>
              </a:solidFill>
              <a:effectLst/>
              <a:uLnTx/>
              <a:uFillTx/>
              <a:latin typeface="Arial"/>
              <a:ea typeface="+mj-ea"/>
              <a:cs typeface="Arial"/>
            </a:endParaRPr>
          </a:p>
        </p:txBody>
      </p:sp>
      <p:sp>
        <p:nvSpPr>
          <p:cNvPr id="41" name="Rectángulo 40">
            <a:extLst>
              <a:ext uri="{FF2B5EF4-FFF2-40B4-BE49-F238E27FC236}">
                <a16:creationId xmlns="" xmlns:a16="http://schemas.microsoft.com/office/drawing/2014/main" id="{7DBC3780-6CF4-45AA-C701-699C54B2A33D}"/>
              </a:ext>
            </a:extLst>
          </p:cNvPr>
          <p:cNvSpPr/>
          <p:nvPr/>
        </p:nvSpPr>
        <p:spPr>
          <a:xfrm>
            <a:off x="606175" y="433713"/>
            <a:ext cx="9151280" cy="307777"/>
          </a:xfrm>
          <a:prstGeom prst="rect">
            <a:avLst/>
          </a:prstGeom>
        </p:spPr>
        <p:txBody>
          <a:bodyPr wrap="square">
            <a:spAutoFit/>
          </a:bodyPr>
          <a:lstStyle/>
          <a:p>
            <a:pPr lvl="0">
              <a:defRPr/>
            </a:pPr>
            <a:r>
              <a:rPr lang="en-US" sz="1400" dirty="0" err="1">
                <a:solidFill>
                  <a:srgbClr val="00ADE4"/>
                </a:solidFill>
                <a:latin typeface="Arial" panose="020B0604020202020204" pitchFamily="34" charset="0"/>
                <a:cs typeface="Arial" panose="020B0604020202020204" pitchFamily="34" charset="0"/>
              </a:rPr>
              <a:t>BoA’s</a:t>
            </a:r>
            <a:r>
              <a:rPr lang="en-US" sz="1400" dirty="0">
                <a:solidFill>
                  <a:srgbClr val="00ADE4"/>
                </a:solidFill>
                <a:latin typeface="Arial" panose="020B0604020202020204" pitchFamily="34" charset="0"/>
                <a:cs typeface="Arial" panose="020B0604020202020204" pitchFamily="34" charset="0"/>
              </a:rPr>
              <a:t> Strategy Highlights the Need for Accelerating Climate Risk Management in the Financial Sector</a:t>
            </a:r>
          </a:p>
        </p:txBody>
      </p:sp>
      <p:grpSp>
        <p:nvGrpSpPr>
          <p:cNvPr id="18" name="Grupo 53">
            <a:extLst>
              <a:ext uri="{FF2B5EF4-FFF2-40B4-BE49-F238E27FC236}">
                <a16:creationId xmlns="" xmlns:a16="http://schemas.microsoft.com/office/drawing/2014/main" id="{7958DB00-1725-C4D4-6C93-DC2B0ECE308D}"/>
              </a:ext>
            </a:extLst>
          </p:cNvPr>
          <p:cNvGrpSpPr/>
          <p:nvPr/>
        </p:nvGrpSpPr>
        <p:grpSpPr>
          <a:xfrm>
            <a:off x="391418" y="1222223"/>
            <a:ext cx="10962382" cy="4620892"/>
            <a:chOff x="4145946" y="3088296"/>
            <a:chExt cx="7173745" cy="1278379"/>
          </a:xfrm>
        </p:grpSpPr>
        <p:sp>
          <p:nvSpPr>
            <p:cNvPr id="19" name="Elipse 48">
              <a:extLst>
                <a:ext uri="{FF2B5EF4-FFF2-40B4-BE49-F238E27FC236}">
                  <a16:creationId xmlns="" xmlns:a16="http://schemas.microsoft.com/office/drawing/2014/main" id="{62E30BB2-1394-E023-B4A1-856985F844C3}"/>
                </a:ext>
              </a:extLst>
            </p:cNvPr>
            <p:cNvSpPr/>
            <p:nvPr/>
          </p:nvSpPr>
          <p:spPr>
            <a:xfrm>
              <a:off x="4145946" y="3466296"/>
              <a:ext cx="360000" cy="360000"/>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050" b="1" dirty="0">
                <a:solidFill>
                  <a:prstClr val="white"/>
                </a:solidFill>
                <a:latin typeface="Calibri" panose="020F0502020204030204" pitchFamily="34" charset="0"/>
                <a:cs typeface="Calibri" panose="020F0502020204030204" pitchFamily="34" charset="0"/>
              </a:endParaRPr>
            </a:p>
          </p:txBody>
        </p:sp>
        <p:sp>
          <p:nvSpPr>
            <p:cNvPr id="20" name="1 Rectángulo">
              <a:extLst>
                <a:ext uri="{FF2B5EF4-FFF2-40B4-BE49-F238E27FC236}">
                  <a16:creationId xmlns="" xmlns:a16="http://schemas.microsoft.com/office/drawing/2014/main" id="{6D7833A4-DFE3-96BD-E122-530E1AAF6DD3}"/>
                </a:ext>
              </a:extLst>
            </p:cNvPr>
            <p:cNvSpPr/>
            <p:nvPr/>
          </p:nvSpPr>
          <p:spPr>
            <a:xfrm>
              <a:off x="4335691" y="3088296"/>
              <a:ext cx="6984000" cy="1278379"/>
            </a:xfrm>
            <a:prstGeom prst="roundRect">
              <a:avLst>
                <a:gd name="adj" fmla="val 7821"/>
              </a:avLst>
            </a:prstGeom>
            <a:noFill/>
            <a:ln w="6350">
              <a:solidFill>
                <a:srgbClr val="003971"/>
              </a:solidFill>
            </a:ln>
          </p:spPr>
          <p:style>
            <a:lnRef idx="2">
              <a:schemeClr val="accent1">
                <a:shade val="50000"/>
              </a:schemeClr>
            </a:lnRef>
            <a:fillRef idx="1">
              <a:schemeClr val="accent1"/>
            </a:fillRef>
            <a:effectRef idx="0">
              <a:schemeClr val="accent1"/>
            </a:effectRef>
            <a:fontRef idx="minor">
              <a:schemeClr val="lt1"/>
            </a:fontRef>
          </p:style>
          <p:txBody>
            <a:bodyPr lIns="104287" tIns="52144" rIns="104287" bIns="52144" rtlCol="0" anchor="ctr"/>
            <a:lstStyle/>
            <a:p>
              <a:pPr marL="171450" indent="-171450" algn="just">
                <a:spcBef>
                  <a:spcPts val="1200"/>
                </a:spcBef>
                <a:buFont typeface="Wingdings" panose="05000000000000000000" pitchFamily="2" charset="2"/>
                <a:buChar char="Ø"/>
              </a:pPr>
              <a:r>
                <a:rPr lang="en-US" sz="1700" dirty="0" smtClean="0">
                  <a:solidFill>
                    <a:prstClr val="black"/>
                  </a:solidFill>
                  <a:cs typeface="Arial" panose="020B0604020202020204" pitchFamily="34" charset="0"/>
                </a:rPr>
                <a:t>The Strategy highlights the </a:t>
              </a:r>
              <a:r>
                <a:rPr lang="en-US" sz="1700" b="1" dirty="0" smtClean="0">
                  <a:solidFill>
                    <a:prstClr val="black"/>
                  </a:solidFill>
                  <a:cs typeface="Arial" panose="020B0604020202020204" pitchFamily="34" charset="0"/>
                </a:rPr>
                <a:t>relevance</a:t>
              </a:r>
              <a:r>
                <a:rPr lang="en-US" sz="1700" dirty="0" smtClean="0">
                  <a:solidFill>
                    <a:prstClr val="black"/>
                  </a:solidFill>
                  <a:cs typeface="Arial" panose="020B0604020202020204" pitchFamily="34" charset="0"/>
                </a:rPr>
                <a:t> of climate’s physical and transition risks to the activities of the banking sector </a:t>
              </a:r>
            </a:p>
            <a:p>
              <a:pPr marL="171450" indent="-171450" algn="just">
                <a:spcBef>
                  <a:spcPts val="1200"/>
                </a:spcBef>
                <a:buFont typeface="Wingdings" panose="05000000000000000000" pitchFamily="2" charset="2"/>
                <a:buChar char="Ø"/>
              </a:pPr>
              <a:r>
                <a:rPr lang="en-US" sz="1700" dirty="0" smtClean="0">
                  <a:solidFill>
                    <a:prstClr val="black"/>
                  </a:solidFill>
                  <a:cs typeface="Arial" panose="020B0604020202020204" pitchFamily="34" charset="0"/>
                </a:rPr>
                <a:t> It recognizes the current </a:t>
              </a:r>
              <a:r>
                <a:rPr lang="en-US" sz="1700" b="1" dirty="0" smtClean="0">
                  <a:solidFill>
                    <a:prstClr val="black"/>
                  </a:solidFill>
                  <a:cs typeface="Arial" panose="020B0604020202020204" pitchFamily="34" charset="0"/>
                </a:rPr>
                <a:t>challenges</a:t>
              </a:r>
              <a:r>
                <a:rPr lang="en-US" sz="1700" dirty="0" smtClean="0">
                  <a:solidFill>
                    <a:prstClr val="black"/>
                  </a:solidFill>
                  <a:cs typeface="Arial" panose="020B0604020202020204" pitchFamily="34" charset="0"/>
                </a:rPr>
                <a:t>, such as the lack of methodologies and rules to classify economic sectors in terms of Greenhouse Gas emissions (similar to the EU Taxonomy). This lack significantly hampers the quality and granularity of data necessary to assess the exposure of the financial system to climate-sensitive sectors;      </a:t>
              </a:r>
            </a:p>
            <a:p>
              <a:pPr marL="171450" indent="-171450" algn="just">
                <a:spcBef>
                  <a:spcPts val="1200"/>
                </a:spcBef>
                <a:buFont typeface="Wingdings" panose="05000000000000000000" pitchFamily="2" charset="2"/>
                <a:buChar char="Ø"/>
              </a:pPr>
              <a:r>
                <a:rPr lang="en-US" sz="1700" dirty="0" smtClean="0">
                  <a:solidFill>
                    <a:prstClr val="black"/>
                  </a:solidFill>
                  <a:cs typeface="Arial" panose="020B0604020202020204" pitchFamily="34" charset="0"/>
                </a:rPr>
                <a:t> The Strategy provides an </a:t>
              </a:r>
              <a:r>
                <a:rPr lang="en-US" sz="1700" b="1" dirty="0" smtClean="0">
                  <a:solidFill>
                    <a:prstClr val="black"/>
                  </a:solidFill>
                  <a:cs typeface="Arial" panose="020B0604020202020204" pitchFamily="34" charset="0"/>
                </a:rPr>
                <a:t>initial assessment </a:t>
              </a:r>
              <a:r>
                <a:rPr lang="en-US" sz="1700" dirty="0" smtClean="0">
                  <a:solidFill>
                    <a:prstClr val="black"/>
                  </a:solidFill>
                  <a:cs typeface="Arial" panose="020B0604020202020204" pitchFamily="34" charset="0"/>
                </a:rPr>
                <a:t>of the banking sector's exposure to the economic sectors sensitive to policies addressing climate change, namely: fuel, water and energy, transportation, construction, agriculture, and other energy-intensive sectors.</a:t>
              </a:r>
            </a:p>
            <a:p>
              <a:pPr marL="171450" indent="-171450" algn="just">
                <a:spcBef>
                  <a:spcPts val="1200"/>
                </a:spcBef>
                <a:buFont typeface="Wingdings" panose="05000000000000000000" pitchFamily="2" charset="2"/>
                <a:buChar char="Ø"/>
              </a:pPr>
              <a:r>
                <a:rPr lang="en-US" sz="1700" dirty="0" smtClean="0">
                  <a:solidFill>
                    <a:prstClr val="black"/>
                  </a:solidFill>
                  <a:cs typeface="Arial" panose="020B0604020202020204" pitchFamily="34" charset="0"/>
                </a:rPr>
                <a:t> However, an initial survey with banks reveals that, on average, they are in the </a:t>
              </a:r>
              <a:r>
                <a:rPr lang="en-US" sz="1700" b="1" dirty="0" smtClean="0">
                  <a:solidFill>
                    <a:prstClr val="black"/>
                  </a:solidFill>
                  <a:cs typeface="Arial" panose="020B0604020202020204" pitchFamily="34" charset="0"/>
                </a:rPr>
                <a:t>early stages </a:t>
              </a:r>
              <a:r>
                <a:rPr lang="en-US" sz="1700" dirty="0" smtClean="0">
                  <a:solidFill>
                    <a:prstClr val="black"/>
                  </a:solidFill>
                  <a:cs typeface="Arial" panose="020B0604020202020204" pitchFamily="34" charset="0"/>
                </a:rPr>
                <a:t>of integrating climate change risks and opportunities into their risk management policies and business strategies</a:t>
              </a:r>
            </a:p>
          </p:txBody>
        </p:sp>
      </p:grpSp>
      <p:pic>
        <p:nvPicPr>
          <p:cNvPr id="13" name="Picture 12" descr="Texto, Logotipo&#10;&#10;Descripción generada automáticamente"/>
          <p:cNvPicPr/>
          <p:nvPr/>
        </p:nvPicPr>
        <p:blipFill>
          <a:blip r:embed="rId8" cstate="print">
            <a:extLst>
              <a:ext uri="{28A0092B-C50C-407E-A947-70E740481C1C}">
                <a14:useLocalDpi xmlns:a14="http://schemas.microsoft.com/office/drawing/2010/main" val="0"/>
              </a:ext>
            </a:extLst>
          </a:blip>
          <a:stretch>
            <a:fillRect/>
          </a:stretch>
        </p:blipFill>
        <p:spPr>
          <a:xfrm>
            <a:off x="606175" y="5936530"/>
            <a:ext cx="1136015" cy="762000"/>
          </a:xfrm>
          <a:prstGeom prst="rect">
            <a:avLst/>
          </a:prstGeom>
        </p:spPr>
      </p:pic>
    </p:spTree>
    <p:extLst>
      <p:ext uri="{BB962C8B-B14F-4D97-AF65-F5344CB8AC3E}">
        <p14:creationId xmlns:p14="http://schemas.microsoft.com/office/powerpoint/2010/main" val="934360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Picture 17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2" name="Objeto 1" hidden="1">
            <a:extLst>
              <a:ext uri="{FF2B5EF4-FFF2-40B4-BE49-F238E27FC236}">
                <a16:creationId xmlns:a16="http://schemas.microsoft.com/office/drawing/2014/main" xmlns="" id="{924B14C4-BC7D-4444-B2A1-7FDDDB9E4AB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59" name="Diapositiva de think-cell" r:id="rId6" imgW="408" imgH="408" progId="TCLayout.ActiveDocument.1">
                  <p:embed/>
                </p:oleObj>
              </mc:Choice>
              <mc:Fallback>
                <p:oleObj name="Diapositiva de think-cell" r:id="rId6" imgW="408" imgH="408"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14" name="Marcador de número de diapositiva 13"/>
          <p:cNvSpPr>
            <a:spLocks noGrp="1"/>
          </p:cNvSpPr>
          <p:nvPr>
            <p:ph type="sldNum" sz="quarter" idx="12"/>
          </p:nvPr>
        </p:nvSpPr>
        <p:spPr/>
        <p:txBody>
          <a:bodyPr/>
          <a:lstStyle/>
          <a:p>
            <a:pPr>
              <a:defRPr/>
            </a:pPr>
            <a:fld id="{5E434E2D-67EB-4210-AFCE-14938EE5CC13}" type="slidenum">
              <a:rPr lang="en-US" smtClean="0">
                <a:solidFill>
                  <a:prstClr val="black">
                    <a:lumMod val="75000"/>
                    <a:lumOff val="25000"/>
                  </a:prstClr>
                </a:solidFill>
              </a:rPr>
              <a:pPr>
                <a:defRPr/>
              </a:pPr>
              <a:t>7</a:t>
            </a:fld>
            <a:endParaRPr lang="en-US" dirty="0">
              <a:solidFill>
                <a:prstClr val="black">
                  <a:lumMod val="75000"/>
                  <a:lumOff val="25000"/>
                </a:prstClr>
              </a:solidFill>
            </a:endParaRPr>
          </a:p>
        </p:txBody>
      </p:sp>
      <p:sp>
        <p:nvSpPr>
          <p:cNvPr id="32" name="Title 1"/>
          <p:cNvSpPr txBox="1">
            <a:spLocks/>
          </p:cNvSpPr>
          <p:nvPr/>
        </p:nvSpPr>
        <p:spPr bwMode="auto">
          <a:xfrm>
            <a:off x="122614" y="373134"/>
            <a:ext cx="11952000" cy="105724"/>
          </a:xfrm>
          <a:prstGeom prst="rect">
            <a:avLst/>
          </a:prstGeom>
          <a:solidFill>
            <a:schemeClr val="accent1">
              <a:lumMod val="90000"/>
              <a:lumOff val="10000"/>
            </a:schemeClr>
          </a:solidFill>
          <a:ln>
            <a:noFill/>
          </a:ln>
          <a:effectLst/>
          <a:extLst>
            <a:ext uri="{FAA26D3D-D897-4be2-8F04-BA451C77F1D7}">
              <ma14:placeholderFlag xmlns:ma14="http://schemas.microsoft.com/office/mac/drawingml/2011/main" xmlns="" val="1"/>
            </a:ext>
          </a:extLst>
        </p:spPr>
        <p:txBody>
          <a:bodyPr vert="horz" wrap="square" lIns="0" tIns="0" rIns="0" bIns="18000" numCol="1" anchor="b" anchorCtr="0" compatLnSpc="1">
            <a:prstTxWarp prst="textNoShape">
              <a:avLst/>
            </a:prstTxWarp>
          </a:bodyPr>
          <a:lstStyle>
            <a:lvl1pPr algn="l" defTabSz="457200" rtl="0" eaLnBrk="1" latinLnBrk="0" hangingPunct="1">
              <a:spcBef>
                <a:spcPct val="0"/>
              </a:spcBef>
              <a:buNone/>
              <a:defRPr sz="3000" kern="1200">
                <a:solidFill>
                  <a:schemeClr val="tx2"/>
                </a:solidFill>
                <a:latin typeface="Arial"/>
                <a:ea typeface="+mj-ea"/>
                <a:cs typeface="Arial"/>
              </a:defRPr>
            </a:lvl1pPr>
          </a:lstStyle>
          <a:p>
            <a:pPr>
              <a:defRPr/>
            </a:pPr>
            <a:endParaRPr lang="en-US" sz="2400" dirty="0">
              <a:solidFill>
                <a:srgbClr val="002345"/>
              </a:solidFill>
            </a:endParaRPr>
          </a:p>
        </p:txBody>
      </p:sp>
      <p:sp>
        <p:nvSpPr>
          <p:cNvPr id="48" name="Título 8"/>
          <p:cNvSpPr txBox="1">
            <a:spLocks/>
          </p:cNvSpPr>
          <p:nvPr/>
        </p:nvSpPr>
        <p:spPr>
          <a:xfrm>
            <a:off x="391418" y="78869"/>
            <a:ext cx="8239988" cy="619200"/>
          </a:xfrm>
          <a:prstGeom prst="rect">
            <a:avLst/>
          </a:prstGeom>
        </p:spPr>
        <p:txBody>
          <a:bodyPr tIns="36000" bIns="36000" anchor="t"/>
          <a:lstStyle>
            <a:lvl1pPr algn="l" defTabSz="457200" rtl="0" eaLnBrk="1" latinLnBrk="0" hangingPunct="1">
              <a:spcBef>
                <a:spcPts val="600"/>
              </a:spcBef>
              <a:buNone/>
              <a:defRPr lang="es-ES" sz="1600" b="1" kern="1200" dirty="0">
                <a:solidFill>
                  <a:schemeClr val="tx1"/>
                </a:solidFill>
                <a:latin typeface="Georgia"/>
                <a:ea typeface="+mj-ea"/>
                <a:cs typeface="Georgia"/>
              </a:defRPr>
            </a:lvl1pPr>
          </a:lstStyle>
          <a:p>
            <a:pPr marL="87313" lvl="0">
              <a:defRPr/>
            </a:pPr>
            <a:r>
              <a:rPr lang="en-US" dirty="0">
                <a:solidFill>
                  <a:srgbClr val="00ADE4"/>
                </a:solidFill>
                <a:latin typeface="Arial" panose="020B0604020202020204" pitchFamily="34" charset="0"/>
                <a:cs typeface="Arial" panose="020B0604020202020204" pitchFamily="34" charset="0"/>
              </a:rPr>
              <a:t>Bank of Albania </a:t>
            </a:r>
            <a:r>
              <a:rPr lang="en-US" dirty="0" smtClean="0">
                <a:solidFill>
                  <a:srgbClr val="00ADE4"/>
                </a:solidFill>
                <a:latin typeface="Arial" panose="020B0604020202020204" pitchFamily="34" charset="0"/>
                <a:cs typeface="Arial" panose="020B0604020202020204" pitchFamily="34" charset="0"/>
              </a:rPr>
              <a:t>Strategy</a:t>
            </a:r>
            <a:endParaRPr lang="en-US" dirty="0">
              <a:solidFill>
                <a:srgbClr val="00ADE4"/>
              </a:solidFill>
              <a:latin typeface="Arial" panose="020B0604020202020204" pitchFamily="34" charset="0"/>
              <a:cs typeface="Arial" panose="020B0604020202020204" pitchFamily="34" charset="0"/>
            </a:endParaRPr>
          </a:p>
        </p:txBody>
      </p:sp>
      <p:sp>
        <p:nvSpPr>
          <p:cNvPr id="49" name="Rectángulo 40">
            <a:extLst>
              <a:ext uri="{FF2B5EF4-FFF2-40B4-BE49-F238E27FC236}">
                <a16:creationId xmlns="" xmlns:a16="http://schemas.microsoft.com/office/drawing/2014/main" id="{7DBC3780-6CF4-45AA-C701-699C54B2A33D}"/>
              </a:ext>
            </a:extLst>
          </p:cNvPr>
          <p:cNvSpPr/>
          <p:nvPr/>
        </p:nvSpPr>
        <p:spPr>
          <a:xfrm>
            <a:off x="606175" y="433713"/>
            <a:ext cx="9151280" cy="307777"/>
          </a:xfrm>
          <a:prstGeom prst="rect">
            <a:avLst/>
          </a:prstGeom>
        </p:spPr>
        <p:txBody>
          <a:bodyPr wrap="square">
            <a:spAutoFit/>
          </a:bodyPr>
          <a:lstStyle/>
          <a:p>
            <a:pPr lvl="0">
              <a:defRPr/>
            </a:pPr>
            <a:r>
              <a:rPr lang="en-US" sz="1400" dirty="0" smtClean="0">
                <a:solidFill>
                  <a:srgbClr val="00ADE4"/>
                </a:solidFill>
                <a:latin typeface="Arial" panose="020B0604020202020204" pitchFamily="34" charset="0"/>
                <a:cs typeface="Arial" panose="020B0604020202020204" pitchFamily="34" charset="0"/>
              </a:rPr>
              <a:t>Principles </a:t>
            </a:r>
            <a:r>
              <a:rPr lang="en-US" sz="1400" dirty="0">
                <a:solidFill>
                  <a:srgbClr val="00ADE4"/>
                </a:solidFill>
                <a:latin typeface="Arial" panose="020B0604020202020204" pitchFamily="34" charset="0"/>
                <a:cs typeface="Arial" panose="020B0604020202020204" pitchFamily="34" charset="0"/>
              </a:rPr>
              <a:t>underpinning the strategy</a:t>
            </a:r>
          </a:p>
        </p:txBody>
      </p:sp>
      <p:sp>
        <p:nvSpPr>
          <p:cNvPr id="28" name="Rectangle 27"/>
          <p:cNvSpPr/>
          <p:nvPr/>
        </p:nvSpPr>
        <p:spPr>
          <a:xfrm>
            <a:off x="397206" y="6181365"/>
            <a:ext cx="2682878" cy="516467"/>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9" name="Picture 28" descr="Texto, Logotipo&#10;&#10;Descripción generada automáticamente"/>
          <p:cNvPicPr/>
          <p:nvPr/>
        </p:nvPicPr>
        <p:blipFill>
          <a:blip r:embed="rId8" cstate="print">
            <a:extLst>
              <a:ext uri="{28A0092B-C50C-407E-A947-70E740481C1C}">
                <a14:useLocalDpi xmlns:a14="http://schemas.microsoft.com/office/drawing/2010/main" val="0"/>
              </a:ext>
            </a:extLst>
          </a:blip>
          <a:stretch>
            <a:fillRect/>
          </a:stretch>
        </p:blipFill>
        <p:spPr>
          <a:xfrm>
            <a:off x="606175" y="5936530"/>
            <a:ext cx="1136015" cy="762000"/>
          </a:xfrm>
          <a:prstGeom prst="rect">
            <a:avLst/>
          </a:prstGeom>
        </p:spPr>
      </p:pic>
      <p:sp>
        <p:nvSpPr>
          <p:cNvPr id="132" name="object 11">
            <a:extLst>
              <a:ext uri="{FF2B5EF4-FFF2-40B4-BE49-F238E27FC236}">
                <a16:creationId xmlns="" xmlns:a16="http://schemas.microsoft.com/office/drawing/2014/main" id="{BEC66C40-6AAD-4AEC-AD59-0B04781127C9}"/>
              </a:ext>
            </a:extLst>
          </p:cNvPr>
          <p:cNvSpPr txBox="1"/>
          <p:nvPr/>
        </p:nvSpPr>
        <p:spPr>
          <a:xfrm>
            <a:off x="6379510" y="5135829"/>
            <a:ext cx="3649958" cy="757279"/>
          </a:xfrm>
          <a:prstGeom prst="rect">
            <a:avLst/>
          </a:prstGeom>
          <a:solidFill>
            <a:srgbClr val="F2F2F2"/>
          </a:solidFill>
          <a:ln w="28575" cap="flat" cmpd="sng" algn="ctr">
            <a:noFill/>
            <a:prstDash val="dash"/>
          </a:ln>
          <a:effectLst>
            <a:outerShdw blurRad="50800" dist="38100" dir="2700000" algn="tl" rotWithShape="0">
              <a:prstClr val="black">
                <a:alpha val="40000"/>
              </a:prstClr>
            </a:outerShdw>
          </a:effectLst>
        </p:spPr>
        <p:txBody>
          <a:bodyPr rtlCol="0" anchor="ctr"/>
          <a:lstStyle>
            <a:defPPr>
              <a:defRPr lang="es-ES"/>
            </a:defPPr>
            <a:lvl1pPr algn="ctr">
              <a:defRPr b="1">
                <a:solidFill>
                  <a:srgbClr val="094FA4"/>
                </a:solidFill>
                <a:latin typeface="BBVA Office Book" panose="020B05030400000200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32172" marR="0" lvl="0" indent="-161231" algn="l" defTabSz="914400" eaLnBrk="1" fontAlgn="auto" latinLnBrk="0" hangingPunct="1">
              <a:lnSpc>
                <a:spcPct val="100000"/>
              </a:lnSpc>
              <a:spcBef>
                <a:spcPts val="0"/>
              </a:spcBef>
              <a:spcAft>
                <a:spcPts val="244"/>
              </a:spcAft>
              <a:buClr>
                <a:srgbClr val="F2F2F2"/>
              </a:buClr>
              <a:buSzTx/>
              <a:buFont typeface="Wingdings" panose="05000000000000000000" pitchFamily="2" charset="2"/>
              <a:buChar char="Ø"/>
              <a:tabLst/>
              <a:defRPr/>
            </a:pPr>
            <a:r>
              <a:rPr kumimoji="0" lang="en-US" sz="1400" b="1" i="0" u="none" strike="noStrike" kern="0" cap="none" spc="0" normalizeH="0" baseline="0" noProof="0" dirty="0">
                <a:ln>
                  <a:noFill/>
                </a:ln>
                <a:solidFill>
                  <a:srgbClr val="003971"/>
                </a:solidFill>
                <a:effectLst/>
                <a:uLnTx/>
                <a:uFillTx/>
                <a:latin typeface="Calibri" panose="020F0502020204030204" pitchFamily="34" charset="0"/>
                <a:ea typeface="+mn-ea"/>
                <a:cs typeface="Calibri" panose="020F0502020204030204" pitchFamily="34" charset="0"/>
              </a:rPr>
              <a:t>The need to integrate the assessment of climate risks into the current mechanisms, tools and supervisory procedures</a:t>
            </a:r>
          </a:p>
        </p:txBody>
      </p:sp>
      <p:grpSp>
        <p:nvGrpSpPr>
          <p:cNvPr id="133" name="Grupo 54">
            <a:extLst>
              <a:ext uri="{FF2B5EF4-FFF2-40B4-BE49-F238E27FC236}">
                <a16:creationId xmlns="" xmlns:a16="http://schemas.microsoft.com/office/drawing/2014/main" id="{41741E21-1AB0-43BA-BEAB-8BA2AA4CBC69}"/>
              </a:ext>
            </a:extLst>
          </p:cNvPr>
          <p:cNvGrpSpPr/>
          <p:nvPr/>
        </p:nvGrpSpPr>
        <p:grpSpPr>
          <a:xfrm flipH="1">
            <a:off x="10251936" y="5167236"/>
            <a:ext cx="652749" cy="645224"/>
            <a:chOff x="302128" y="1324476"/>
            <a:chExt cx="930291" cy="918092"/>
          </a:xfrm>
          <a:effectLst>
            <a:outerShdw blurRad="50800" dist="38100" dir="2700000" algn="tl" rotWithShape="0">
              <a:prstClr val="black">
                <a:alpha val="40000"/>
              </a:prstClr>
            </a:outerShdw>
          </a:effectLst>
        </p:grpSpPr>
        <p:sp>
          <p:nvSpPr>
            <p:cNvPr id="134" name="Teardrop 72">
              <a:extLst>
                <a:ext uri="{FF2B5EF4-FFF2-40B4-BE49-F238E27FC236}">
                  <a16:creationId xmlns="" xmlns:a16="http://schemas.microsoft.com/office/drawing/2014/main" id="{C2EF66DB-DF7F-428C-838E-418C717E058B}"/>
                </a:ext>
              </a:extLst>
            </p:cNvPr>
            <p:cNvSpPr>
              <a:spLocks noChangeAspect="1"/>
            </p:cNvSpPr>
            <p:nvPr/>
          </p:nvSpPr>
          <p:spPr bwMode="ltGray">
            <a:xfrm rot="2838483">
              <a:off x="308228" y="1318376"/>
              <a:ext cx="918092" cy="930291"/>
            </a:xfrm>
            <a:prstGeom prst="teardrop">
              <a:avLst>
                <a:gd name="adj" fmla="val 151405"/>
              </a:avLst>
            </a:prstGeom>
            <a:solidFill>
              <a:srgbClr val="00ADE4"/>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35" name="Elipse 56">
              <a:extLst>
                <a:ext uri="{FF2B5EF4-FFF2-40B4-BE49-F238E27FC236}">
                  <a16:creationId xmlns="" xmlns:a16="http://schemas.microsoft.com/office/drawing/2014/main" id="{50A5C176-31F6-4316-8060-E893867E9A96}"/>
                </a:ext>
              </a:extLst>
            </p:cNvPr>
            <p:cNvSpPr>
              <a:spLocks noChangeAspect="1"/>
            </p:cNvSpPr>
            <p:nvPr/>
          </p:nvSpPr>
          <p:spPr>
            <a:xfrm>
              <a:off x="437342" y="1459522"/>
              <a:ext cx="648000" cy="648000"/>
            </a:xfrm>
            <a:prstGeom prst="ellipse">
              <a:avLst/>
            </a:prstGeom>
            <a:solidFill>
              <a:sysClr val="window" lastClr="FFFFFF"/>
            </a:solidFill>
            <a:ln w="9525" cap="flat" cmpd="sng" algn="ctr">
              <a:noFill/>
              <a:prstDash val="solid"/>
            </a:ln>
            <a:effectLst/>
          </p:spPr>
          <p:txBody>
            <a:bodyPr lIns="0" r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ADE4"/>
                  </a:solidFill>
                  <a:effectLst/>
                  <a:uLnTx/>
                  <a:uFillTx/>
                  <a:latin typeface="Arial"/>
                  <a:ea typeface="+mn-ea"/>
                  <a:cs typeface="Calibri" panose="020F0502020204030204" pitchFamily="34" charset="0"/>
                </a:rPr>
                <a:t>10</a:t>
              </a:r>
            </a:p>
          </p:txBody>
        </p:sp>
      </p:grpSp>
      <p:sp>
        <p:nvSpPr>
          <p:cNvPr id="136" name="object 11">
            <a:extLst>
              <a:ext uri="{FF2B5EF4-FFF2-40B4-BE49-F238E27FC236}">
                <a16:creationId xmlns="" xmlns:a16="http://schemas.microsoft.com/office/drawing/2014/main" id="{C7932023-D7D2-4C9F-92C1-41FC0F0B4A2B}"/>
              </a:ext>
            </a:extLst>
          </p:cNvPr>
          <p:cNvSpPr txBox="1"/>
          <p:nvPr/>
        </p:nvSpPr>
        <p:spPr>
          <a:xfrm>
            <a:off x="2350654" y="5135829"/>
            <a:ext cx="3649958" cy="757280"/>
          </a:xfrm>
          <a:prstGeom prst="rect">
            <a:avLst/>
          </a:prstGeom>
          <a:solidFill>
            <a:srgbClr val="F2F2F2"/>
          </a:solidFill>
          <a:ln w="28575" cap="flat" cmpd="sng" algn="ctr">
            <a:noFill/>
            <a:prstDash val="dash"/>
          </a:ln>
          <a:effectLst>
            <a:outerShdw blurRad="50800" dist="38100" dir="2700000" algn="tl" rotWithShape="0">
              <a:prstClr val="black">
                <a:alpha val="40000"/>
              </a:prstClr>
            </a:outerShdw>
          </a:effectLst>
        </p:spPr>
        <p:txBody>
          <a:bodyPr rtlCol="0" anchor="ctr"/>
          <a:lstStyle>
            <a:defPPr>
              <a:defRPr lang="es-ES"/>
            </a:defPPr>
            <a:lvl1pPr algn="ctr">
              <a:defRPr b="1">
                <a:solidFill>
                  <a:srgbClr val="094FA4"/>
                </a:solidFill>
                <a:latin typeface="BBVA Office Book" panose="020B05030400000200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32172" marR="0" lvl="0" indent="-161231" algn="l" defTabSz="914400" eaLnBrk="1" fontAlgn="auto" latinLnBrk="0" hangingPunct="1">
              <a:lnSpc>
                <a:spcPct val="100000"/>
              </a:lnSpc>
              <a:spcBef>
                <a:spcPts val="0"/>
              </a:spcBef>
              <a:spcAft>
                <a:spcPts val="244"/>
              </a:spcAft>
              <a:buClr>
                <a:srgbClr val="F2F2F2"/>
              </a:buClr>
              <a:buSzTx/>
              <a:buFont typeface="Wingdings" panose="05000000000000000000" pitchFamily="2" charset="2"/>
              <a:buChar char="Ø"/>
              <a:tabLst/>
              <a:defRPr/>
            </a:pPr>
            <a:r>
              <a:rPr kumimoji="0" lang="en-US" sz="1400" b="1" i="0" u="none" strike="noStrike" kern="0" cap="none" spc="0" normalizeH="0" baseline="0" noProof="0" dirty="0">
                <a:ln>
                  <a:noFill/>
                </a:ln>
                <a:solidFill>
                  <a:srgbClr val="003971"/>
                </a:solidFill>
                <a:effectLst/>
                <a:uLnTx/>
                <a:uFillTx/>
                <a:latin typeface="Calibri" panose="020F0502020204030204" pitchFamily="34" charset="0"/>
                <a:ea typeface="+mn-ea"/>
                <a:cs typeface="Calibri" panose="020F0502020204030204" pitchFamily="34" charset="0"/>
              </a:rPr>
              <a:t>The incorporation of the regulatory regime will be progressive and be at first principle-based</a:t>
            </a:r>
          </a:p>
        </p:txBody>
      </p:sp>
      <p:grpSp>
        <p:nvGrpSpPr>
          <p:cNvPr id="137" name="Grupo 58">
            <a:extLst>
              <a:ext uri="{FF2B5EF4-FFF2-40B4-BE49-F238E27FC236}">
                <a16:creationId xmlns="" xmlns:a16="http://schemas.microsoft.com/office/drawing/2014/main" id="{43707CA8-F219-40DD-9DAA-44E0D2DF450F}"/>
              </a:ext>
            </a:extLst>
          </p:cNvPr>
          <p:cNvGrpSpPr/>
          <p:nvPr/>
        </p:nvGrpSpPr>
        <p:grpSpPr>
          <a:xfrm>
            <a:off x="1445202" y="5162469"/>
            <a:ext cx="653797" cy="645224"/>
            <a:chOff x="302129" y="1324475"/>
            <a:chExt cx="930292" cy="918092"/>
          </a:xfrm>
          <a:effectLst>
            <a:outerShdw blurRad="50800" dist="38100" dir="2700000" algn="tl" rotWithShape="0">
              <a:prstClr val="black">
                <a:alpha val="40000"/>
              </a:prstClr>
            </a:outerShdw>
          </a:effectLst>
        </p:grpSpPr>
        <p:sp>
          <p:nvSpPr>
            <p:cNvPr id="138" name="Teardrop 72">
              <a:extLst>
                <a:ext uri="{FF2B5EF4-FFF2-40B4-BE49-F238E27FC236}">
                  <a16:creationId xmlns="" xmlns:a16="http://schemas.microsoft.com/office/drawing/2014/main" id="{9258ED50-051E-4295-B745-D5C5C2E75692}"/>
                </a:ext>
              </a:extLst>
            </p:cNvPr>
            <p:cNvSpPr>
              <a:spLocks noChangeAspect="1"/>
            </p:cNvSpPr>
            <p:nvPr/>
          </p:nvSpPr>
          <p:spPr bwMode="ltGray">
            <a:xfrm rot="2838483">
              <a:off x="308229" y="1318375"/>
              <a:ext cx="918092" cy="930292"/>
            </a:xfrm>
            <a:prstGeom prst="teardrop">
              <a:avLst>
                <a:gd name="adj" fmla="val 151405"/>
              </a:avLst>
            </a:prstGeom>
            <a:solidFill>
              <a:srgbClr val="00ADE4"/>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39" name="Elipse 60">
              <a:extLst>
                <a:ext uri="{FF2B5EF4-FFF2-40B4-BE49-F238E27FC236}">
                  <a16:creationId xmlns="" xmlns:a16="http://schemas.microsoft.com/office/drawing/2014/main" id="{43A08181-CE93-4444-AD5C-C1C520354E88}"/>
                </a:ext>
              </a:extLst>
            </p:cNvPr>
            <p:cNvSpPr>
              <a:spLocks noChangeAspect="1"/>
            </p:cNvSpPr>
            <p:nvPr/>
          </p:nvSpPr>
          <p:spPr>
            <a:xfrm>
              <a:off x="437342" y="1459522"/>
              <a:ext cx="648000" cy="648000"/>
            </a:xfrm>
            <a:prstGeom prst="ellipse">
              <a:avLst/>
            </a:prstGeom>
            <a:solidFill>
              <a:sysClr val="window" lastClr="FFFFFF"/>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ADE4"/>
                  </a:solidFill>
                  <a:effectLst/>
                  <a:uLnTx/>
                  <a:uFillTx/>
                  <a:latin typeface="Arial"/>
                  <a:ea typeface="+mn-ea"/>
                  <a:cs typeface="Calibri" panose="020F0502020204030204" pitchFamily="34" charset="0"/>
                </a:rPr>
                <a:t>5</a:t>
              </a:r>
            </a:p>
          </p:txBody>
        </p:sp>
      </p:grpSp>
      <p:sp>
        <p:nvSpPr>
          <p:cNvPr id="140" name="object 11">
            <a:extLst>
              <a:ext uri="{FF2B5EF4-FFF2-40B4-BE49-F238E27FC236}">
                <a16:creationId xmlns="" xmlns:a16="http://schemas.microsoft.com/office/drawing/2014/main" id="{0102768B-10BF-4CE2-AE15-084D8BCB60A4}"/>
              </a:ext>
            </a:extLst>
          </p:cNvPr>
          <p:cNvSpPr txBox="1"/>
          <p:nvPr/>
        </p:nvSpPr>
        <p:spPr>
          <a:xfrm>
            <a:off x="2297221" y="1697756"/>
            <a:ext cx="3649958" cy="654948"/>
          </a:xfrm>
          <a:prstGeom prst="rect">
            <a:avLst/>
          </a:prstGeom>
          <a:solidFill>
            <a:srgbClr val="F2F2F2"/>
          </a:solidFill>
          <a:ln w="28575" cap="flat" cmpd="sng" algn="ctr">
            <a:noFill/>
            <a:prstDash val="dash"/>
          </a:ln>
          <a:effectLst>
            <a:outerShdw blurRad="50800" dist="38100" dir="2700000" algn="tl" rotWithShape="0">
              <a:prstClr val="black">
                <a:alpha val="40000"/>
              </a:prstClr>
            </a:outerShdw>
          </a:effectLst>
        </p:spPr>
        <p:txBody>
          <a:bodyPr rtlCol="0" anchor="ctr"/>
          <a:lstStyle>
            <a:defPPr>
              <a:defRPr lang="es-ES"/>
            </a:defPPr>
            <a:lvl1pPr algn="ctr">
              <a:defRPr b="1">
                <a:solidFill>
                  <a:srgbClr val="094FA4"/>
                </a:solidFill>
                <a:latin typeface="BBVA Office Book" panose="020B05030400000200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32172" marR="0" lvl="0" indent="-161231" algn="l" defTabSz="914400" eaLnBrk="1" fontAlgn="auto" latinLnBrk="0" hangingPunct="1">
              <a:lnSpc>
                <a:spcPct val="100000"/>
              </a:lnSpc>
              <a:spcBef>
                <a:spcPts val="0"/>
              </a:spcBef>
              <a:spcAft>
                <a:spcPts val="244"/>
              </a:spcAft>
              <a:buClr>
                <a:srgbClr val="F2F2F2"/>
              </a:buClr>
              <a:buSzTx/>
              <a:buFont typeface="Wingdings" panose="05000000000000000000" pitchFamily="2" charset="2"/>
              <a:buChar char="Ø"/>
              <a:tabLst/>
              <a:defRPr/>
            </a:pPr>
            <a:r>
              <a:rPr kumimoji="0" lang="en-US" sz="1400" b="1" i="0" u="none" strike="noStrike" kern="0" cap="none" spc="0" normalizeH="0" baseline="0" noProof="0" dirty="0">
                <a:ln>
                  <a:noFill/>
                </a:ln>
                <a:solidFill>
                  <a:srgbClr val="003971"/>
                </a:solidFill>
                <a:effectLst/>
                <a:uLnTx/>
                <a:uFillTx/>
                <a:latin typeface="Calibri" panose="020F0502020204030204" pitchFamily="34" charset="0"/>
                <a:ea typeface="+mn-ea"/>
                <a:cs typeface="Calibri" panose="020F0502020204030204" pitchFamily="34" charset="0"/>
              </a:rPr>
              <a:t>The Strategy should have the combined goal of growing the understanding of climate risks from the Bank of Albania</a:t>
            </a:r>
          </a:p>
        </p:txBody>
      </p:sp>
      <p:grpSp>
        <p:nvGrpSpPr>
          <p:cNvPr id="141" name="Grupo 62">
            <a:extLst>
              <a:ext uri="{FF2B5EF4-FFF2-40B4-BE49-F238E27FC236}">
                <a16:creationId xmlns="" xmlns:a16="http://schemas.microsoft.com/office/drawing/2014/main" id="{F0F52B61-AC02-4A3F-9555-7DC6F50E0EA5}"/>
              </a:ext>
            </a:extLst>
          </p:cNvPr>
          <p:cNvGrpSpPr/>
          <p:nvPr/>
        </p:nvGrpSpPr>
        <p:grpSpPr>
          <a:xfrm>
            <a:off x="1495787" y="1654735"/>
            <a:ext cx="653797" cy="645224"/>
            <a:chOff x="302129" y="1324475"/>
            <a:chExt cx="930292" cy="918092"/>
          </a:xfrm>
          <a:effectLst>
            <a:outerShdw blurRad="50800" dist="38100" dir="2700000" algn="tl" rotWithShape="0">
              <a:prstClr val="black">
                <a:alpha val="40000"/>
              </a:prstClr>
            </a:outerShdw>
          </a:effectLst>
        </p:grpSpPr>
        <p:sp>
          <p:nvSpPr>
            <p:cNvPr id="142" name="Teardrop 72">
              <a:extLst>
                <a:ext uri="{FF2B5EF4-FFF2-40B4-BE49-F238E27FC236}">
                  <a16:creationId xmlns="" xmlns:a16="http://schemas.microsoft.com/office/drawing/2014/main" id="{66B668D2-54B4-460B-A3A0-C4F316150303}"/>
                </a:ext>
              </a:extLst>
            </p:cNvPr>
            <p:cNvSpPr>
              <a:spLocks noChangeAspect="1"/>
            </p:cNvSpPr>
            <p:nvPr/>
          </p:nvSpPr>
          <p:spPr bwMode="ltGray">
            <a:xfrm rot="2838483">
              <a:off x="308229" y="1318375"/>
              <a:ext cx="918092" cy="930292"/>
            </a:xfrm>
            <a:prstGeom prst="teardrop">
              <a:avLst>
                <a:gd name="adj" fmla="val 151405"/>
              </a:avLst>
            </a:prstGeom>
            <a:solidFill>
              <a:srgbClr val="00ADE4"/>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43" name="Elipse 64">
              <a:extLst>
                <a:ext uri="{FF2B5EF4-FFF2-40B4-BE49-F238E27FC236}">
                  <a16:creationId xmlns="" xmlns:a16="http://schemas.microsoft.com/office/drawing/2014/main" id="{F5DAABF8-429A-4E14-8489-4416FB6411C6}"/>
                </a:ext>
              </a:extLst>
            </p:cNvPr>
            <p:cNvSpPr>
              <a:spLocks noChangeAspect="1"/>
            </p:cNvSpPr>
            <p:nvPr/>
          </p:nvSpPr>
          <p:spPr>
            <a:xfrm>
              <a:off x="437342" y="1459522"/>
              <a:ext cx="648000" cy="648000"/>
            </a:xfrm>
            <a:prstGeom prst="ellipse">
              <a:avLst/>
            </a:prstGeom>
            <a:solidFill>
              <a:sysClr val="window" lastClr="FFFFFF"/>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00ADE4"/>
                  </a:solidFill>
                  <a:effectLst/>
                  <a:uLnTx/>
                  <a:uFillTx/>
                  <a:latin typeface="Arial"/>
                  <a:ea typeface="+mn-ea"/>
                  <a:cs typeface="Calibri" panose="020F0502020204030204" pitchFamily="34" charset="0"/>
                </a:rPr>
                <a:t>1</a:t>
              </a:r>
              <a:endParaRPr kumimoji="0" lang="en-US" sz="1400" b="1" i="0" u="none" strike="noStrike" kern="0" cap="none" spc="0" normalizeH="0" baseline="0" noProof="0" dirty="0">
                <a:ln>
                  <a:noFill/>
                </a:ln>
                <a:solidFill>
                  <a:srgbClr val="00ADE4"/>
                </a:solidFill>
                <a:effectLst/>
                <a:uLnTx/>
                <a:uFillTx/>
                <a:latin typeface="Arial"/>
                <a:ea typeface="+mn-ea"/>
                <a:cs typeface="Calibri" panose="020F0502020204030204" pitchFamily="34" charset="0"/>
              </a:endParaRPr>
            </a:p>
          </p:txBody>
        </p:sp>
      </p:grpSp>
      <p:sp>
        <p:nvSpPr>
          <p:cNvPr id="144" name="object 11">
            <a:extLst>
              <a:ext uri="{FF2B5EF4-FFF2-40B4-BE49-F238E27FC236}">
                <a16:creationId xmlns="" xmlns:a16="http://schemas.microsoft.com/office/drawing/2014/main" id="{78442A3B-B221-4830-9822-EAF4FAC88318}"/>
              </a:ext>
            </a:extLst>
          </p:cNvPr>
          <p:cNvSpPr txBox="1"/>
          <p:nvPr/>
        </p:nvSpPr>
        <p:spPr>
          <a:xfrm>
            <a:off x="6343343" y="1697756"/>
            <a:ext cx="3649477" cy="654948"/>
          </a:xfrm>
          <a:prstGeom prst="rect">
            <a:avLst/>
          </a:prstGeom>
          <a:solidFill>
            <a:srgbClr val="F2F2F2"/>
          </a:solidFill>
          <a:ln w="28575" cap="flat" cmpd="sng" algn="ctr">
            <a:noFill/>
            <a:prstDash val="dash"/>
          </a:ln>
          <a:effectLst>
            <a:outerShdw blurRad="50800" dist="38100" dir="2700000" algn="tl" rotWithShape="0">
              <a:prstClr val="black">
                <a:alpha val="40000"/>
              </a:prstClr>
            </a:outerShdw>
          </a:effectLst>
        </p:spPr>
        <p:txBody>
          <a:bodyPr rtlCol="0" anchor="ctr"/>
          <a:lstStyle>
            <a:defPPr>
              <a:defRPr lang="es-ES"/>
            </a:defPPr>
            <a:lvl1pPr algn="ctr">
              <a:defRPr b="1">
                <a:solidFill>
                  <a:srgbClr val="094FA4"/>
                </a:solidFill>
                <a:latin typeface="BBVA Office Book" panose="020B05030400000200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32172" marR="0" lvl="0" indent="-161231" algn="l" defTabSz="914400" eaLnBrk="1" fontAlgn="auto" latinLnBrk="0" hangingPunct="1">
              <a:lnSpc>
                <a:spcPct val="100000"/>
              </a:lnSpc>
              <a:spcBef>
                <a:spcPts val="0"/>
              </a:spcBef>
              <a:spcAft>
                <a:spcPts val="244"/>
              </a:spcAft>
              <a:buClr>
                <a:srgbClr val="F2F2F2"/>
              </a:buClr>
              <a:buSzTx/>
              <a:buFont typeface="Wingdings" panose="05000000000000000000" pitchFamily="2" charset="2"/>
              <a:buChar char="Ø"/>
              <a:tabLst/>
              <a:defRPr/>
            </a:pPr>
            <a:r>
              <a:rPr kumimoji="0" lang="en-US" sz="1400" b="1" i="0" u="none" strike="noStrike" kern="0" cap="none" spc="0" normalizeH="0" baseline="0" noProof="0" dirty="0">
                <a:ln>
                  <a:noFill/>
                </a:ln>
                <a:solidFill>
                  <a:srgbClr val="003971"/>
                </a:solidFill>
                <a:effectLst/>
                <a:uLnTx/>
                <a:uFillTx/>
                <a:latin typeface="Calibri" panose="020F0502020204030204" pitchFamily="34" charset="0"/>
                <a:ea typeface="+mn-ea"/>
                <a:cs typeface="Calibri" panose="020F0502020204030204" pitchFamily="34" charset="0"/>
              </a:rPr>
              <a:t>The need to follow the work by European and international organizations</a:t>
            </a:r>
          </a:p>
        </p:txBody>
      </p:sp>
      <p:grpSp>
        <p:nvGrpSpPr>
          <p:cNvPr id="145" name="Grupo 76">
            <a:extLst>
              <a:ext uri="{FF2B5EF4-FFF2-40B4-BE49-F238E27FC236}">
                <a16:creationId xmlns="" xmlns:a16="http://schemas.microsoft.com/office/drawing/2014/main" id="{8F3EB24A-2984-46B1-AAAB-22EC550B7C27}"/>
              </a:ext>
            </a:extLst>
          </p:cNvPr>
          <p:cNvGrpSpPr/>
          <p:nvPr/>
        </p:nvGrpSpPr>
        <p:grpSpPr>
          <a:xfrm flipH="1">
            <a:off x="10195665" y="1697756"/>
            <a:ext cx="652749" cy="645224"/>
            <a:chOff x="302128" y="1324476"/>
            <a:chExt cx="930291" cy="918092"/>
          </a:xfrm>
          <a:effectLst>
            <a:outerShdw blurRad="50800" dist="38100" dir="2700000" algn="tl" rotWithShape="0">
              <a:prstClr val="black">
                <a:alpha val="40000"/>
              </a:prstClr>
            </a:outerShdw>
          </a:effectLst>
        </p:grpSpPr>
        <p:sp>
          <p:nvSpPr>
            <p:cNvPr id="146" name="Teardrop 72">
              <a:extLst>
                <a:ext uri="{FF2B5EF4-FFF2-40B4-BE49-F238E27FC236}">
                  <a16:creationId xmlns="" xmlns:a16="http://schemas.microsoft.com/office/drawing/2014/main" id="{9A647596-750D-4FBC-A557-90FCC43F4792}"/>
                </a:ext>
              </a:extLst>
            </p:cNvPr>
            <p:cNvSpPr>
              <a:spLocks noChangeAspect="1"/>
            </p:cNvSpPr>
            <p:nvPr/>
          </p:nvSpPr>
          <p:spPr bwMode="ltGray">
            <a:xfrm rot="2838483">
              <a:off x="308228" y="1318376"/>
              <a:ext cx="918092" cy="930291"/>
            </a:xfrm>
            <a:prstGeom prst="teardrop">
              <a:avLst>
                <a:gd name="adj" fmla="val 151405"/>
              </a:avLst>
            </a:prstGeom>
            <a:solidFill>
              <a:srgbClr val="00ADE4"/>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47" name="Elipse 78">
              <a:extLst>
                <a:ext uri="{FF2B5EF4-FFF2-40B4-BE49-F238E27FC236}">
                  <a16:creationId xmlns="" xmlns:a16="http://schemas.microsoft.com/office/drawing/2014/main" id="{7C9F7063-2B10-4433-AD55-530401B3C03A}"/>
                </a:ext>
              </a:extLst>
            </p:cNvPr>
            <p:cNvSpPr>
              <a:spLocks noChangeAspect="1"/>
            </p:cNvSpPr>
            <p:nvPr/>
          </p:nvSpPr>
          <p:spPr>
            <a:xfrm>
              <a:off x="437342" y="1459522"/>
              <a:ext cx="648000" cy="648000"/>
            </a:xfrm>
            <a:prstGeom prst="ellipse">
              <a:avLst/>
            </a:prstGeom>
            <a:solidFill>
              <a:sysClr val="window" lastClr="FFFFFF"/>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ADE4"/>
                  </a:solidFill>
                  <a:effectLst/>
                  <a:uLnTx/>
                  <a:uFillTx/>
                  <a:latin typeface="Arial"/>
                  <a:ea typeface="+mn-ea"/>
                  <a:cs typeface="Calibri" panose="020F0502020204030204" pitchFamily="34" charset="0"/>
                </a:rPr>
                <a:t>6</a:t>
              </a:r>
            </a:p>
          </p:txBody>
        </p:sp>
      </p:grpSp>
      <p:sp>
        <p:nvSpPr>
          <p:cNvPr id="148" name="object 11">
            <a:extLst>
              <a:ext uri="{FF2B5EF4-FFF2-40B4-BE49-F238E27FC236}">
                <a16:creationId xmlns="" xmlns:a16="http://schemas.microsoft.com/office/drawing/2014/main" id="{328EC37A-BAFF-4CEA-B8AF-19DEEACEEBD6}"/>
              </a:ext>
            </a:extLst>
          </p:cNvPr>
          <p:cNvSpPr txBox="1"/>
          <p:nvPr/>
        </p:nvSpPr>
        <p:spPr>
          <a:xfrm>
            <a:off x="2297221" y="3415550"/>
            <a:ext cx="3649958" cy="679590"/>
          </a:xfrm>
          <a:prstGeom prst="rect">
            <a:avLst/>
          </a:prstGeom>
          <a:solidFill>
            <a:srgbClr val="F2F2F2"/>
          </a:solidFill>
          <a:ln w="28575" cap="flat" cmpd="sng" algn="ctr">
            <a:noFill/>
            <a:prstDash val="dash"/>
          </a:ln>
          <a:effectLst>
            <a:outerShdw blurRad="50800" dist="38100" dir="2700000" algn="tl" rotWithShape="0">
              <a:prstClr val="black">
                <a:alpha val="40000"/>
              </a:prstClr>
            </a:outerShdw>
          </a:effectLst>
        </p:spPr>
        <p:txBody>
          <a:bodyPr rtlCol="0" anchor="ctr"/>
          <a:lstStyle>
            <a:defPPr>
              <a:defRPr lang="es-ES"/>
            </a:defPPr>
            <a:lvl1pPr algn="ctr">
              <a:defRPr b="1">
                <a:solidFill>
                  <a:srgbClr val="094FA4"/>
                </a:solidFill>
                <a:latin typeface="BBVA Office Book" panose="020B05030400000200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32172" marR="0" lvl="0" indent="-161231" algn="l" defTabSz="914400" eaLnBrk="1" fontAlgn="auto" latinLnBrk="0" hangingPunct="1">
              <a:lnSpc>
                <a:spcPct val="100000"/>
              </a:lnSpc>
              <a:spcBef>
                <a:spcPts val="0"/>
              </a:spcBef>
              <a:spcAft>
                <a:spcPts val="244"/>
              </a:spcAft>
              <a:buClr>
                <a:srgbClr val="F2F2F2"/>
              </a:buClr>
              <a:buSzTx/>
              <a:buFont typeface="Wingdings" panose="05000000000000000000" pitchFamily="2" charset="2"/>
              <a:buChar char="Ø"/>
              <a:tabLst/>
              <a:defRPr/>
            </a:pPr>
            <a:r>
              <a:rPr kumimoji="0" lang="en-US" sz="1400" b="1" i="0" u="none" strike="noStrike" kern="0" cap="none" spc="0" normalizeH="0" baseline="0" noProof="0" dirty="0">
                <a:ln>
                  <a:noFill/>
                </a:ln>
                <a:solidFill>
                  <a:srgbClr val="003971"/>
                </a:solidFill>
                <a:effectLst/>
                <a:uLnTx/>
                <a:uFillTx/>
                <a:latin typeface="Calibri" panose="020F0502020204030204" pitchFamily="34" charset="0"/>
                <a:ea typeface="+mn-ea"/>
                <a:cs typeface="Calibri" panose="020F0502020204030204" pitchFamily="34" charset="0"/>
              </a:rPr>
              <a:t>The Bank of Albania will not directly or indirectly target the channeling of financial flows to green investments</a:t>
            </a:r>
          </a:p>
        </p:txBody>
      </p:sp>
      <p:grpSp>
        <p:nvGrpSpPr>
          <p:cNvPr id="149" name="Grupo 66">
            <a:extLst>
              <a:ext uri="{FF2B5EF4-FFF2-40B4-BE49-F238E27FC236}">
                <a16:creationId xmlns="" xmlns:a16="http://schemas.microsoft.com/office/drawing/2014/main" id="{98329F11-6DF3-427E-98BB-61625AAD7D23}"/>
              </a:ext>
            </a:extLst>
          </p:cNvPr>
          <p:cNvGrpSpPr/>
          <p:nvPr/>
        </p:nvGrpSpPr>
        <p:grpSpPr>
          <a:xfrm>
            <a:off x="1453542" y="3429800"/>
            <a:ext cx="653797" cy="645224"/>
            <a:chOff x="302129" y="1324475"/>
            <a:chExt cx="930292" cy="918092"/>
          </a:xfrm>
          <a:effectLst>
            <a:outerShdw blurRad="50800" dist="38100" dir="2700000" algn="tl" rotWithShape="0">
              <a:prstClr val="black">
                <a:alpha val="40000"/>
              </a:prstClr>
            </a:outerShdw>
          </a:effectLst>
        </p:grpSpPr>
        <p:sp>
          <p:nvSpPr>
            <p:cNvPr id="150" name="Teardrop 72">
              <a:extLst>
                <a:ext uri="{FF2B5EF4-FFF2-40B4-BE49-F238E27FC236}">
                  <a16:creationId xmlns="" xmlns:a16="http://schemas.microsoft.com/office/drawing/2014/main" id="{A621B157-868E-451A-B5F9-23143F92746B}"/>
                </a:ext>
              </a:extLst>
            </p:cNvPr>
            <p:cNvSpPr>
              <a:spLocks noChangeAspect="1"/>
            </p:cNvSpPr>
            <p:nvPr/>
          </p:nvSpPr>
          <p:spPr bwMode="ltGray">
            <a:xfrm rot="2838483">
              <a:off x="308229" y="1318375"/>
              <a:ext cx="918092" cy="930292"/>
            </a:xfrm>
            <a:prstGeom prst="teardrop">
              <a:avLst>
                <a:gd name="adj" fmla="val 151405"/>
              </a:avLst>
            </a:prstGeom>
            <a:solidFill>
              <a:srgbClr val="00ADE4"/>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51" name="Elipse 68">
              <a:extLst>
                <a:ext uri="{FF2B5EF4-FFF2-40B4-BE49-F238E27FC236}">
                  <a16:creationId xmlns="" xmlns:a16="http://schemas.microsoft.com/office/drawing/2014/main" id="{210A7808-9116-4D47-8BFA-CF1D281D75F0}"/>
                </a:ext>
              </a:extLst>
            </p:cNvPr>
            <p:cNvSpPr>
              <a:spLocks noChangeAspect="1"/>
            </p:cNvSpPr>
            <p:nvPr/>
          </p:nvSpPr>
          <p:spPr>
            <a:xfrm>
              <a:off x="437342" y="1459522"/>
              <a:ext cx="648000" cy="648000"/>
            </a:xfrm>
            <a:prstGeom prst="ellipse">
              <a:avLst/>
            </a:prstGeom>
            <a:solidFill>
              <a:sysClr val="window" lastClr="FFFFFF"/>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00ADE4"/>
                  </a:solidFill>
                  <a:effectLst/>
                  <a:uLnTx/>
                  <a:uFillTx/>
                  <a:latin typeface="Arial"/>
                  <a:ea typeface="+mn-ea"/>
                  <a:cs typeface="Calibri" panose="020F0502020204030204" pitchFamily="34" charset="0"/>
                </a:rPr>
                <a:t>3</a:t>
              </a:r>
              <a:endParaRPr kumimoji="0" lang="en-US" sz="1400" b="1" i="0" u="none" strike="noStrike" kern="0" cap="none" spc="0" normalizeH="0" baseline="0" noProof="0" dirty="0">
                <a:ln>
                  <a:noFill/>
                </a:ln>
                <a:solidFill>
                  <a:srgbClr val="00ADE4"/>
                </a:solidFill>
                <a:effectLst/>
                <a:uLnTx/>
                <a:uFillTx/>
                <a:latin typeface="Arial"/>
                <a:ea typeface="+mn-ea"/>
                <a:cs typeface="Calibri" panose="020F0502020204030204" pitchFamily="34" charset="0"/>
              </a:endParaRPr>
            </a:p>
          </p:txBody>
        </p:sp>
      </p:grpSp>
      <p:sp>
        <p:nvSpPr>
          <p:cNvPr id="152" name="object 11">
            <a:extLst>
              <a:ext uri="{FF2B5EF4-FFF2-40B4-BE49-F238E27FC236}">
                <a16:creationId xmlns="" xmlns:a16="http://schemas.microsoft.com/office/drawing/2014/main" id="{AD5564B3-4C59-4617-A0F2-A227082BB0B8}"/>
              </a:ext>
            </a:extLst>
          </p:cNvPr>
          <p:cNvSpPr txBox="1"/>
          <p:nvPr/>
        </p:nvSpPr>
        <p:spPr>
          <a:xfrm>
            <a:off x="6354685" y="3398467"/>
            <a:ext cx="3649477" cy="696674"/>
          </a:xfrm>
          <a:prstGeom prst="rect">
            <a:avLst/>
          </a:prstGeom>
          <a:solidFill>
            <a:srgbClr val="F2F2F2"/>
          </a:solidFill>
          <a:ln w="28575" cap="flat" cmpd="sng" algn="ctr">
            <a:noFill/>
            <a:prstDash val="dash"/>
          </a:ln>
          <a:effectLst>
            <a:outerShdw blurRad="50800" dist="38100" dir="2700000" algn="tl" rotWithShape="0">
              <a:prstClr val="black">
                <a:alpha val="40000"/>
              </a:prstClr>
            </a:outerShdw>
          </a:effectLst>
        </p:spPr>
        <p:txBody>
          <a:bodyPr rtlCol="0" anchor="ctr"/>
          <a:lstStyle>
            <a:defPPr>
              <a:defRPr lang="es-ES"/>
            </a:defPPr>
            <a:lvl1pPr algn="ctr">
              <a:defRPr b="1">
                <a:solidFill>
                  <a:srgbClr val="094FA4"/>
                </a:solidFill>
                <a:latin typeface="BBVA Office Book" panose="020B05030400000200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32172" marR="0" lvl="0" indent="-161231" algn="l" defTabSz="914400" eaLnBrk="1" fontAlgn="auto" latinLnBrk="0" hangingPunct="1">
              <a:lnSpc>
                <a:spcPct val="100000"/>
              </a:lnSpc>
              <a:spcBef>
                <a:spcPts val="0"/>
              </a:spcBef>
              <a:spcAft>
                <a:spcPts val="244"/>
              </a:spcAft>
              <a:buClr>
                <a:srgbClr val="F2F2F2"/>
              </a:buClr>
              <a:buSzTx/>
              <a:buFont typeface="Wingdings" panose="05000000000000000000" pitchFamily="2" charset="2"/>
              <a:buChar char="Ø"/>
              <a:tabLst/>
              <a:defRPr/>
            </a:pPr>
            <a:r>
              <a:rPr kumimoji="0" lang="en-US" sz="1400" b="1" i="0" u="none" strike="noStrike" kern="0" cap="none" spc="0" normalizeH="0" baseline="0" noProof="0" dirty="0">
                <a:ln>
                  <a:noFill/>
                </a:ln>
                <a:solidFill>
                  <a:srgbClr val="003971"/>
                </a:solidFill>
                <a:effectLst/>
                <a:uLnTx/>
                <a:uFillTx/>
                <a:latin typeface="Calibri" panose="020F0502020204030204" pitchFamily="34" charset="0"/>
                <a:ea typeface="+mn-ea"/>
                <a:cs typeface="Calibri" panose="020F0502020204030204" pitchFamily="34" charset="0"/>
              </a:rPr>
              <a:t>Engagement with other country authorities</a:t>
            </a:r>
          </a:p>
        </p:txBody>
      </p:sp>
      <p:grpSp>
        <p:nvGrpSpPr>
          <p:cNvPr id="153" name="Grupo 79">
            <a:extLst>
              <a:ext uri="{FF2B5EF4-FFF2-40B4-BE49-F238E27FC236}">
                <a16:creationId xmlns="" xmlns:a16="http://schemas.microsoft.com/office/drawing/2014/main" id="{EC374B51-7085-4B87-8613-BBD8AD263D74}"/>
              </a:ext>
            </a:extLst>
          </p:cNvPr>
          <p:cNvGrpSpPr/>
          <p:nvPr/>
        </p:nvGrpSpPr>
        <p:grpSpPr>
          <a:xfrm flipH="1">
            <a:off x="10251938" y="3447770"/>
            <a:ext cx="652749" cy="645224"/>
            <a:chOff x="302128" y="1324476"/>
            <a:chExt cx="930291" cy="918092"/>
          </a:xfrm>
          <a:effectLst>
            <a:outerShdw blurRad="50800" dist="38100" dir="2700000" algn="tl" rotWithShape="0">
              <a:prstClr val="black">
                <a:alpha val="40000"/>
              </a:prstClr>
            </a:outerShdw>
          </a:effectLst>
        </p:grpSpPr>
        <p:sp>
          <p:nvSpPr>
            <p:cNvPr id="154" name="Teardrop 72">
              <a:extLst>
                <a:ext uri="{FF2B5EF4-FFF2-40B4-BE49-F238E27FC236}">
                  <a16:creationId xmlns="" xmlns:a16="http://schemas.microsoft.com/office/drawing/2014/main" id="{EE2B01AE-7C7C-4AA1-B0BA-257A73D2BDD4}"/>
                </a:ext>
              </a:extLst>
            </p:cNvPr>
            <p:cNvSpPr>
              <a:spLocks noChangeAspect="1"/>
            </p:cNvSpPr>
            <p:nvPr/>
          </p:nvSpPr>
          <p:spPr bwMode="ltGray">
            <a:xfrm rot="2838483">
              <a:off x="308228" y="1318376"/>
              <a:ext cx="918092" cy="930291"/>
            </a:xfrm>
            <a:prstGeom prst="teardrop">
              <a:avLst>
                <a:gd name="adj" fmla="val 151405"/>
              </a:avLst>
            </a:prstGeom>
            <a:solidFill>
              <a:srgbClr val="00ADE4"/>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55" name="Elipse 81">
              <a:extLst>
                <a:ext uri="{FF2B5EF4-FFF2-40B4-BE49-F238E27FC236}">
                  <a16:creationId xmlns="" xmlns:a16="http://schemas.microsoft.com/office/drawing/2014/main" id="{88CE255A-49F1-4A78-8539-7F3D0E1E7030}"/>
                </a:ext>
              </a:extLst>
            </p:cNvPr>
            <p:cNvSpPr>
              <a:spLocks noChangeAspect="1"/>
            </p:cNvSpPr>
            <p:nvPr/>
          </p:nvSpPr>
          <p:spPr>
            <a:xfrm>
              <a:off x="437342" y="1459522"/>
              <a:ext cx="648000" cy="648000"/>
            </a:xfrm>
            <a:prstGeom prst="ellipse">
              <a:avLst/>
            </a:prstGeom>
            <a:solidFill>
              <a:sysClr val="window" lastClr="FFFFFF"/>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ADE4"/>
                  </a:solidFill>
                  <a:effectLst/>
                  <a:uLnTx/>
                  <a:uFillTx/>
                  <a:latin typeface="Arial"/>
                  <a:ea typeface="+mn-ea"/>
                  <a:cs typeface="Calibri" panose="020F0502020204030204" pitchFamily="34" charset="0"/>
                </a:rPr>
                <a:t>8</a:t>
              </a:r>
            </a:p>
          </p:txBody>
        </p:sp>
      </p:grpSp>
      <p:sp>
        <p:nvSpPr>
          <p:cNvPr id="156" name="object 11">
            <a:extLst>
              <a:ext uri="{FF2B5EF4-FFF2-40B4-BE49-F238E27FC236}">
                <a16:creationId xmlns="" xmlns:a16="http://schemas.microsoft.com/office/drawing/2014/main" id="{E6C4B57B-331D-4889-B628-E4E09BCE7A53}"/>
              </a:ext>
            </a:extLst>
          </p:cNvPr>
          <p:cNvSpPr txBox="1"/>
          <p:nvPr/>
        </p:nvSpPr>
        <p:spPr>
          <a:xfrm>
            <a:off x="2297221" y="2547051"/>
            <a:ext cx="3649958" cy="654949"/>
          </a:xfrm>
          <a:prstGeom prst="rect">
            <a:avLst/>
          </a:prstGeom>
          <a:solidFill>
            <a:srgbClr val="F2F2F2"/>
          </a:solidFill>
          <a:ln w="28575" cap="flat" cmpd="sng" algn="ctr">
            <a:noFill/>
            <a:prstDash val="dash"/>
          </a:ln>
          <a:effectLst>
            <a:outerShdw blurRad="50800" dist="38100" dir="2700000" algn="tl" rotWithShape="0">
              <a:prstClr val="black">
                <a:alpha val="40000"/>
              </a:prstClr>
            </a:outerShdw>
          </a:effectLst>
        </p:spPr>
        <p:txBody>
          <a:bodyPr rtlCol="0" anchor="ctr"/>
          <a:lstStyle>
            <a:defPPr>
              <a:defRPr lang="es-ES"/>
            </a:defPPr>
            <a:lvl1pPr algn="ctr">
              <a:defRPr b="1">
                <a:solidFill>
                  <a:srgbClr val="094FA4"/>
                </a:solidFill>
                <a:latin typeface="BBVA Office Book" panose="020B05030400000200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32172" marR="0" lvl="0" indent="-161231" algn="l" defTabSz="914400" eaLnBrk="1" fontAlgn="auto" latinLnBrk="0" hangingPunct="1">
              <a:lnSpc>
                <a:spcPct val="100000"/>
              </a:lnSpc>
              <a:spcBef>
                <a:spcPts val="0"/>
              </a:spcBef>
              <a:spcAft>
                <a:spcPts val="244"/>
              </a:spcAft>
              <a:buClr>
                <a:srgbClr val="F2F2F2"/>
              </a:buClr>
              <a:buSzTx/>
              <a:buFont typeface="Wingdings" panose="05000000000000000000" pitchFamily="2" charset="2"/>
              <a:buChar char="Ø"/>
              <a:tabLst/>
              <a:defRPr/>
            </a:pPr>
            <a:r>
              <a:rPr kumimoji="0" lang="en-US" sz="1400" b="1" i="0" u="none" strike="noStrike" kern="0" cap="none" spc="0" normalizeH="0" baseline="0" noProof="0" dirty="0">
                <a:ln>
                  <a:noFill/>
                </a:ln>
                <a:solidFill>
                  <a:srgbClr val="003971"/>
                </a:solidFill>
                <a:effectLst/>
                <a:uLnTx/>
                <a:uFillTx/>
                <a:latin typeface="Calibri" panose="020F0502020204030204" pitchFamily="34" charset="0"/>
                <a:ea typeface="+mn-ea"/>
                <a:cs typeface="Calibri" panose="020F0502020204030204" pitchFamily="34" charset="0"/>
              </a:rPr>
              <a:t>The Strategy shall be mindful of the role of the Bank of Albania</a:t>
            </a:r>
          </a:p>
        </p:txBody>
      </p:sp>
      <p:grpSp>
        <p:nvGrpSpPr>
          <p:cNvPr id="157" name="Grupo 70">
            <a:extLst>
              <a:ext uri="{FF2B5EF4-FFF2-40B4-BE49-F238E27FC236}">
                <a16:creationId xmlns="" xmlns:a16="http://schemas.microsoft.com/office/drawing/2014/main" id="{3D594798-FDB2-4C3D-992D-CBBD96867EF1}"/>
              </a:ext>
            </a:extLst>
          </p:cNvPr>
          <p:cNvGrpSpPr/>
          <p:nvPr/>
        </p:nvGrpSpPr>
        <p:grpSpPr>
          <a:xfrm>
            <a:off x="1457712" y="2536146"/>
            <a:ext cx="653797" cy="645224"/>
            <a:chOff x="302129" y="1324475"/>
            <a:chExt cx="930292" cy="918092"/>
          </a:xfrm>
          <a:effectLst>
            <a:outerShdw blurRad="50800" dist="38100" dir="2700000" algn="tl" rotWithShape="0">
              <a:prstClr val="black">
                <a:alpha val="40000"/>
              </a:prstClr>
            </a:outerShdw>
          </a:effectLst>
        </p:grpSpPr>
        <p:sp>
          <p:nvSpPr>
            <p:cNvPr id="158" name="Teardrop 72">
              <a:extLst>
                <a:ext uri="{FF2B5EF4-FFF2-40B4-BE49-F238E27FC236}">
                  <a16:creationId xmlns="" xmlns:a16="http://schemas.microsoft.com/office/drawing/2014/main" id="{ACD150F8-D880-4CBC-A344-3F03F45E677C}"/>
                </a:ext>
              </a:extLst>
            </p:cNvPr>
            <p:cNvSpPr>
              <a:spLocks noChangeAspect="1"/>
            </p:cNvSpPr>
            <p:nvPr/>
          </p:nvSpPr>
          <p:spPr bwMode="ltGray">
            <a:xfrm rot="2838483">
              <a:off x="308229" y="1318375"/>
              <a:ext cx="918092" cy="930292"/>
            </a:xfrm>
            <a:prstGeom prst="teardrop">
              <a:avLst>
                <a:gd name="adj" fmla="val 151405"/>
              </a:avLst>
            </a:prstGeom>
            <a:solidFill>
              <a:srgbClr val="00ADE4"/>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59" name="Elipse 72">
              <a:extLst>
                <a:ext uri="{FF2B5EF4-FFF2-40B4-BE49-F238E27FC236}">
                  <a16:creationId xmlns="" xmlns:a16="http://schemas.microsoft.com/office/drawing/2014/main" id="{CAC7712E-1523-4FE5-B46C-A233981FA2C4}"/>
                </a:ext>
              </a:extLst>
            </p:cNvPr>
            <p:cNvSpPr>
              <a:spLocks noChangeAspect="1"/>
            </p:cNvSpPr>
            <p:nvPr/>
          </p:nvSpPr>
          <p:spPr>
            <a:xfrm>
              <a:off x="437342" y="1459522"/>
              <a:ext cx="648000" cy="648000"/>
            </a:xfrm>
            <a:prstGeom prst="ellipse">
              <a:avLst/>
            </a:prstGeom>
            <a:solidFill>
              <a:sysClr val="window" lastClr="FFFFFF"/>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00ADE4"/>
                  </a:solidFill>
                  <a:effectLst/>
                  <a:uLnTx/>
                  <a:uFillTx/>
                  <a:latin typeface="Arial"/>
                  <a:ea typeface="+mn-ea"/>
                  <a:cs typeface="Calibri" panose="020F0502020204030204" pitchFamily="34" charset="0"/>
                </a:rPr>
                <a:t>2</a:t>
              </a:r>
              <a:endParaRPr kumimoji="0" lang="en-US" sz="1400" b="1" i="0" u="none" strike="noStrike" kern="0" cap="none" spc="0" normalizeH="0" baseline="0" noProof="0" dirty="0">
                <a:ln>
                  <a:noFill/>
                </a:ln>
                <a:solidFill>
                  <a:srgbClr val="00ADE4"/>
                </a:solidFill>
                <a:effectLst/>
                <a:uLnTx/>
                <a:uFillTx/>
                <a:latin typeface="Arial"/>
                <a:ea typeface="+mn-ea"/>
                <a:cs typeface="Calibri" panose="020F0502020204030204" pitchFamily="34" charset="0"/>
              </a:endParaRPr>
            </a:p>
          </p:txBody>
        </p:sp>
      </p:grpSp>
      <p:sp>
        <p:nvSpPr>
          <p:cNvPr id="160" name="object 11">
            <a:extLst>
              <a:ext uri="{FF2B5EF4-FFF2-40B4-BE49-F238E27FC236}">
                <a16:creationId xmlns="" xmlns:a16="http://schemas.microsoft.com/office/drawing/2014/main" id="{A4985038-7674-4F44-B17A-348B711494F7}"/>
              </a:ext>
            </a:extLst>
          </p:cNvPr>
          <p:cNvSpPr txBox="1"/>
          <p:nvPr/>
        </p:nvSpPr>
        <p:spPr>
          <a:xfrm>
            <a:off x="6343343" y="2515517"/>
            <a:ext cx="3649477" cy="686483"/>
          </a:xfrm>
          <a:prstGeom prst="rect">
            <a:avLst/>
          </a:prstGeom>
          <a:solidFill>
            <a:srgbClr val="F2F2F2"/>
          </a:solidFill>
          <a:ln w="28575" cap="flat" cmpd="sng" algn="ctr">
            <a:noFill/>
            <a:prstDash val="dash"/>
          </a:ln>
          <a:effectLst>
            <a:outerShdw blurRad="50800" dist="38100" dir="2700000" algn="tl" rotWithShape="0">
              <a:prstClr val="black">
                <a:alpha val="40000"/>
              </a:prstClr>
            </a:outerShdw>
          </a:effectLst>
        </p:spPr>
        <p:txBody>
          <a:bodyPr rtlCol="0" anchor="ctr"/>
          <a:lstStyle>
            <a:defPPr>
              <a:defRPr lang="es-ES"/>
            </a:defPPr>
            <a:lvl1pPr algn="ctr">
              <a:defRPr b="1">
                <a:solidFill>
                  <a:srgbClr val="094FA4"/>
                </a:solidFill>
                <a:latin typeface="BBVA Office Book" panose="020B05030400000200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32172" marR="0" lvl="0" indent="-161231" algn="l" defTabSz="914400" eaLnBrk="1" fontAlgn="auto" latinLnBrk="0" hangingPunct="1">
              <a:lnSpc>
                <a:spcPct val="100000"/>
              </a:lnSpc>
              <a:spcBef>
                <a:spcPts val="0"/>
              </a:spcBef>
              <a:spcAft>
                <a:spcPts val="244"/>
              </a:spcAft>
              <a:buClr>
                <a:srgbClr val="F2F2F2"/>
              </a:buClr>
              <a:buSzTx/>
              <a:buFont typeface="Wingdings" panose="05000000000000000000" pitchFamily="2" charset="2"/>
              <a:buChar char="Ø"/>
              <a:tabLst/>
              <a:defRPr/>
            </a:pPr>
            <a:r>
              <a:rPr kumimoji="0" lang="en-US" sz="1400" b="1" i="0" u="none" strike="noStrike" kern="0" cap="none" spc="0" normalizeH="0" baseline="0" noProof="0" dirty="0">
                <a:ln>
                  <a:noFill/>
                </a:ln>
                <a:solidFill>
                  <a:srgbClr val="003971"/>
                </a:solidFill>
                <a:effectLst/>
                <a:uLnTx/>
                <a:uFillTx/>
                <a:latin typeface="Calibri" panose="020F0502020204030204" pitchFamily="34" charset="0"/>
                <a:ea typeface="+mn-ea"/>
                <a:cs typeface="Calibri" panose="020F0502020204030204" pitchFamily="34" charset="0"/>
              </a:rPr>
              <a:t>Continuous engagement with international and regional organizations</a:t>
            </a:r>
          </a:p>
        </p:txBody>
      </p:sp>
      <p:grpSp>
        <p:nvGrpSpPr>
          <p:cNvPr id="161" name="Grupo 82">
            <a:extLst>
              <a:ext uri="{FF2B5EF4-FFF2-40B4-BE49-F238E27FC236}">
                <a16:creationId xmlns="" xmlns:a16="http://schemas.microsoft.com/office/drawing/2014/main" id="{7AB97018-EC34-4336-AEF0-1E773B6E074F}"/>
              </a:ext>
            </a:extLst>
          </p:cNvPr>
          <p:cNvGrpSpPr/>
          <p:nvPr/>
        </p:nvGrpSpPr>
        <p:grpSpPr>
          <a:xfrm flipH="1">
            <a:off x="10195665" y="2556776"/>
            <a:ext cx="652749" cy="645224"/>
            <a:chOff x="302128" y="1324476"/>
            <a:chExt cx="930291" cy="918092"/>
          </a:xfrm>
          <a:effectLst>
            <a:outerShdw blurRad="50800" dist="38100" dir="2700000" algn="tl" rotWithShape="0">
              <a:prstClr val="black">
                <a:alpha val="40000"/>
              </a:prstClr>
            </a:outerShdw>
          </a:effectLst>
        </p:grpSpPr>
        <p:sp>
          <p:nvSpPr>
            <p:cNvPr id="162" name="Teardrop 72">
              <a:extLst>
                <a:ext uri="{FF2B5EF4-FFF2-40B4-BE49-F238E27FC236}">
                  <a16:creationId xmlns="" xmlns:a16="http://schemas.microsoft.com/office/drawing/2014/main" id="{BBBFD751-CE99-4222-A903-0F4420029E92}"/>
                </a:ext>
              </a:extLst>
            </p:cNvPr>
            <p:cNvSpPr>
              <a:spLocks noChangeAspect="1"/>
            </p:cNvSpPr>
            <p:nvPr/>
          </p:nvSpPr>
          <p:spPr bwMode="ltGray">
            <a:xfrm rot="2838483">
              <a:off x="308228" y="1318376"/>
              <a:ext cx="918092" cy="930291"/>
            </a:xfrm>
            <a:prstGeom prst="teardrop">
              <a:avLst>
                <a:gd name="adj" fmla="val 151405"/>
              </a:avLst>
            </a:prstGeom>
            <a:solidFill>
              <a:srgbClr val="00ADE4"/>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63" name="Elipse 84">
              <a:extLst>
                <a:ext uri="{FF2B5EF4-FFF2-40B4-BE49-F238E27FC236}">
                  <a16:creationId xmlns="" xmlns:a16="http://schemas.microsoft.com/office/drawing/2014/main" id="{77176806-F639-4AAA-8AA6-B3F330E2C568}"/>
                </a:ext>
              </a:extLst>
            </p:cNvPr>
            <p:cNvSpPr>
              <a:spLocks noChangeAspect="1"/>
            </p:cNvSpPr>
            <p:nvPr/>
          </p:nvSpPr>
          <p:spPr>
            <a:xfrm>
              <a:off x="437342" y="1459522"/>
              <a:ext cx="648000" cy="648000"/>
            </a:xfrm>
            <a:prstGeom prst="ellipse">
              <a:avLst/>
            </a:prstGeom>
            <a:solidFill>
              <a:sysClr val="window" lastClr="FFFFFF"/>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ADE4"/>
                  </a:solidFill>
                  <a:effectLst/>
                  <a:uLnTx/>
                  <a:uFillTx/>
                  <a:latin typeface="Arial"/>
                  <a:ea typeface="+mn-ea"/>
                  <a:cs typeface="Calibri" panose="020F0502020204030204" pitchFamily="34" charset="0"/>
                </a:rPr>
                <a:t>7</a:t>
              </a:r>
            </a:p>
          </p:txBody>
        </p:sp>
      </p:grpSp>
      <p:sp>
        <p:nvSpPr>
          <p:cNvPr id="164" name="object 11">
            <a:extLst>
              <a:ext uri="{FF2B5EF4-FFF2-40B4-BE49-F238E27FC236}">
                <a16:creationId xmlns="" xmlns:a16="http://schemas.microsoft.com/office/drawing/2014/main" id="{E6F2ED24-C957-4D24-8237-911637CD0D5E}"/>
              </a:ext>
            </a:extLst>
          </p:cNvPr>
          <p:cNvSpPr txBox="1"/>
          <p:nvPr/>
        </p:nvSpPr>
        <p:spPr>
          <a:xfrm>
            <a:off x="6379510" y="4297030"/>
            <a:ext cx="3649958" cy="617947"/>
          </a:xfrm>
          <a:prstGeom prst="rect">
            <a:avLst/>
          </a:prstGeom>
          <a:solidFill>
            <a:srgbClr val="F2F2F2"/>
          </a:solidFill>
          <a:ln w="28575" cap="flat" cmpd="sng" algn="ctr">
            <a:noFill/>
            <a:prstDash val="dash"/>
          </a:ln>
          <a:effectLst>
            <a:outerShdw blurRad="50800" dist="38100" dir="2700000" algn="tl" rotWithShape="0">
              <a:prstClr val="black">
                <a:alpha val="40000"/>
              </a:prstClr>
            </a:outerShdw>
          </a:effectLst>
        </p:spPr>
        <p:txBody>
          <a:bodyPr rtlCol="0" anchor="ctr"/>
          <a:lstStyle>
            <a:defPPr>
              <a:defRPr lang="es-ES"/>
            </a:defPPr>
            <a:lvl1pPr algn="ctr">
              <a:defRPr b="1">
                <a:solidFill>
                  <a:srgbClr val="094FA4"/>
                </a:solidFill>
                <a:latin typeface="BBVA Office Book" panose="020B05030400000200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32172" marR="0" lvl="0" indent="-161231" algn="l" defTabSz="914400" eaLnBrk="1" fontAlgn="auto" latinLnBrk="0" hangingPunct="1">
              <a:lnSpc>
                <a:spcPct val="100000"/>
              </a:lnSpc>
              <a:spcBef>
                <a:spcPts val="0"/>
              </a:spcBef>
              <a:spcAft>
                <a:spcPts val="244"/>
              </a:spcAft>
              <a:buClr>
                <a:srgbClr val="F2F2F2"/>
              </a:buClr>
              <a:buSzTx/>
              <a:buFont typeface="Wingdings" panose="05000000000000000000" pitchFamily="2" charset="2"/>
              <a:buChar char="Ø"/>
              <a:tabLst/>
              <a:defRPr/>
            </a:pPr>
            <a:r>
              <a:rPr kumimoji="0" lang="en-US" sz="1400" b="1" i="0" u="none" strike="noStrike" kern="0" cap="none" spc="0" normalizeH="0" baseline="0" noProof="0" dirty="0">
                <a:ln>
                  <a:noFill/>
                </a:ln>
                <a:solidFill>
                  <a:srgbClr val="003971"/>
                </a:solidFill>
                <a:effectLst/>
                <a:uLnTx/>
                <a:uFillTx/>
                <a:latin typeface="Calibri" panose="020F0502020204030204" pitchFamily="34" charset="0"/>
                <a:ea typeface="+mn-ea"/>
                <a:cs typeface="Calibri" panose="020F0502020204030204" pitchFamily="34" charset="0"/>
              </a:rPr>
              <a:t>Socialization of the Strategy</a:t>
            </a:r>
          </a:p>
        </p:txBody>
      </p:sp>
      <p:grpSp>
        <p:nvGrpSpPr>
          <p:cNvPr id="165" name="Grupo 86">
            <a:extLst>
              <a:ext uri="{FF2B5EF4-FFF2-40B4-BE49-F238E27FC236}">
                <a16:creationId xmlns="" xmlns:a16="http://schemas.microsoft.com/office/drawing/2014/main" id="{966B8368-3EB8-423C-A9DD-5D6096BDBBF5}"/>
              </a:ext>
            </a:extLst>
          </p:cNvPr>
          <p:cNvGrpSpPr/>
          <p:nvPr/>
        </p:nvGrpSpPr>
        <p:grpSpPr>
          <a:xfrm flipH="1">
            <a:off x="10251937" y="4250839"/>
            <a:ext cx="652749" cy="645224"/>
            <a:chOff x="302128" y="1324476"/>
            <a:chExt cx="930291" cy="918092"/>
          </a:xfrm>
          <a:effectLst>
            <a:outerShdw blurRad="50800" dist="38100" dir="2700000" algn="tl" rotWithShape="0">
              <a:prstClr val="black">
                <a:alpha val="40000"/>
              </a:prstClr>
            </a:outerShdw>
          </a:effectLst>
        </p:grpSpPr>
        <p:sp>
          <p:nvSpPr>
            <p:cNvPr id="166" name="Teardrop 72">
              <a:extLst>
                <a:ext uri="{FF2B5EF4-FFF2-40B4-BE49-F238E27FC236}">
                  <a16:creationId xmlns="" xmlns:a16="http://schemas.microsoft.com/office/drawing/2014/main" id="{863BD725-5FB2-4722-9E84-4995D04EDB64}"/>
                </a:ext>
              </a:extLst>
            </p:cNvPr>
            <p:cNvSpPr>
              <a:spLocks noChangeAspect="1"/>
            </p:cNvSpPr>
            <p:nvPr/>
          </p:nvSpPr>
          <p:spPr bwMode="ltGray">
            <a:xfrm rot="2838483">
              <a:off x="308228" y="1318376"/>
              <a:ext cx="918092" cy="930291"/>
            </a:xfrm>
            <a:prstGeom prst="teardrop">
              <a:avLst>
                <a:gd name="adj" fmla="val 151405"/>
              </a:avLst>
            </a:prstGeom>
            <a:solidFill>
              <a:srgbClr val="00ADE4"/>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67" name="Elipse 88">
              <a:extLst>
                <a:ext uri="{FF2B5EF4-FFF2-40B4-BE49-F238E27FC236}">
                  <a16:creationId xmlns="" xmlns:a16="http://schemas.microsoft.com/office/drawing/2014/main" id="{6F14B376-49BC-4EDF-9B26-36EA9FE637B2}"/>
                </a:ext>
              </a:extLst>
            </p:cNvPr>
            <p:cNvSpPr>
              <a:spLocks noChangeAspect="1"/>
            </p:cNvSpPr>
            <p:nvPr/>
          </p:nvSpPr>
          <p:spPr>
            <a:xfrm>
              <a:off x="437342" y="1459522"/>
              <a:ext cx="648000" cy="648000"/>
            </a:xfrm>
            <a:prstGeom prst="ellipse">
              <a:avLst/>
            </a:prstGeom>
            <a:solidFill>
              <a:sysClr val="window" lastClr="FFFFFF"/>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ADE4"/>
                  </a:solidFill>
                  <a:effectLst/>
                  <a:uLnTx/>
                  <a:uFillTx/>
                  <a:latin typeface="Arial"/>
                  <a:ea typeface="+mn-ea"/>
                  <a:cs typeface="Calibri" panose="020F0502020204030204" pitchFamily="34" charset="0"/>
                </a:rPr>
                <a:t>9</a:t>
              </a:r>
            </a:p>
          </p:txBody>
        </p:sp>
      </p:grpSp>
      <p:sp>
        <p:nvSpPr>
          <p:cNvPr id="168" name="object 11">
            <a:extLst>
              <a:ext uri="{FF2B5EF4-FFF2-40B4-BE49-F238E27FC236}">
                <a16:creationId xmlns="" xmlns:a16="http://schemas.microsoft.com/office/drawing/2014/main" id="{63F3BB2F-7A00-4796-A485-C4323408DF10}"/>
              </a:ext>
            </a:extLst>
          </p:cNvPr>
          <p:cNvSpPr txBox="1"/>
          <p:nvPr/>
        </p:nvSpPr>
        <p:spPr>
          <a:xfrm>
            <a:off x="2347832" y="4279999"/>
            <a:ext cx="3649958" cy="634978"/>
          </a:xfrm>
          <a:prstGeom prst="rect">
            <a:avLst/>
          </a:prstGeom>
          <a:solidFill>
            <a:srgbClr val="F2F2F2"/>
          </a:solidFill>
          <a:ln w="28575" cap="flat" cmpd="sng" algn="ctr">
            <a:noFill/>
            <a:prstDash val="dash"/>
          </a:ln>
          <a:effectLst>
            <a:outerShdw blurRad="50800" dist="38100" dir="2700000" algn="tl" rotWithShape="0">
              <a:prstClr val="black">
                <a:alpha val="40000"/>
              </a:prstClr>
            </a:outerShdw>
          </a:effectLst>
        </p:spPr>
        <p:txBody>
          <a:bodyPr rtlCol="0" anchor="ctr"/>
          <a:lstStyle>
            <a:defPPr>
              <a:defRPr lang="es-ES"/>
            </a:defPPr>
            <a:lvl1pPr algn="ctr">
              <a:defRPr b="1">
                <a:solidFill>
                  <a:srgbClr val="094FA4"/>
                </a:solidFill>
                <a:latin typeface="BBVA Office Book" panose="020B05030400000200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32172" marR="0" lvl="0" indent="-161231" algn="l" defTabSz="914400" eaLnBrk="1" fontAlgn="auto" latinLnBrk="0" hangingPunct="1">
              <a:lnSpc>
                <a:spcPct val="100000"/>
              </a:lnSpc>
              <a:spcBef>
                <a:spcPts val="0"/>
              </a:spcBef>
              <a:spcAft>
                <a:spcPts val="244"/>
              </a:spcAft>
              <a:buClr>
                <a:srgbClr val="F2F2F2"/>
              </a:buClr>
              <a:buSzTx/>
              <a:buFont typeface="Wingdings" panose="05000000000000000000" pitchFamily="2" charset="2"/>
              <a:buChar char="Ø"/>
              <a:tabLst/>
              <a:defRPr/>
            </a:pPr>
            <a:r>
              <a:rPr kumimoji="0" lang="en-US" sz="1400" b="1" i="0" u="none" strike="noStrike" kern="0" cap="none" spc="0" normalizeH="0" baseline="0" noProof="0" dirty="0">
                <a:ln>
                  <a:noFill/>
                </a:ln>
                <a:solidFill>
                  <a:srgbClr val="003971"/>
                </a:solidFill>
                <a:effectLst/>
                <a:uLnTx/>
                <a:uFillTx/>
                <a:latin typeface="Calibri" panose="020F0502020204030204" pitchFamily="34" charset="0"/>
                <a:ea typeface="+mn-ea"/>
                <a:cs typeface="Calibri" panose="020F0502020204030204" pitchFamily="34" charset="0"/>
              </a:rPr>
              <a:t>The need for a gradual and iterative approach</a:t>
            </a:r>
          </a:p>
        </p:txBody>
      </p:sp>
      <p:grpSp>
        <p:nvGrpSpPr>
          <p:cNvPr id="169" name="Grupo 90">
            <a:extLst>
              <a:ext uri="{FF2B5EF4-FFF2-40B4-BE49-F238E27FC236}">
                <a16:creationId xmlns="" xmlns:a16="http://schemas.microsoft.com/office/drawing/2014/main" id="{8A5C140D-0E74-4527-8F04-05DB3FA10F18}"/>
              </a:ext>
            </a:extLst>
          </p:cNvPr>
          <p:cNvGrpSpPr/>
          <p:nvPr/>
        </p:nvGrpSpPr>
        <p:grpSpPr>
          <a:xfrm>
            <a:off x="1449372" y="4236039"/>
            <a:ext cx="653797" cy="645224"/>
            <a:chOff x="302129" y="1324475"/>
            <a:chExt cx="930292" cy="918092"/>
          </a:xfrm>
          <a:effectLst>
            <a:outerShdw blurRad="50800" dist="38100" dir="2700000" algn="tl" rotWithShape="0">
              <a:prstClr val="black">
                <a:alpha val="40000"/>
              </a:prstClr>
            </a:outerShdw>
          </a:effectLst>
        </p:grpSpPr>
        <p:sp>
          <p:nvSpPr>
            <p:cNvPr id="170" name="Teardrop 72">
              <a:extLst>
                <a:ext uri="{FF2B5EF4-FFF2-40B4-BE49-F238E27FC236}">
                  <a16:creationId xmlns="" xmlns:a16="http://schemas.microsoft.com/office/drawing/2014/main" id="{AEC012EF-7EC2-41BB-8887-33E974AAB241}"/>
                </a:ext>
              </a:extLst>
            </p:cNvPr>
            <p:cNvSpPr>
              <a:spLocks noChangeAspect="1"/>
            </p:cNvSpPr>
            <p:nvPr/>
          </p:nvSpPr>
          <p:spPr bwMode="ltGray">
            <a:xfrm rot="2838483">
              <a:off x="308229" y="1318375"/>
              <a:ext cx="918092" cy="930292"/>
            </a:xfrm>
            <a:prstGeom prst="teardrop">
              <a:avLst>
                <a:gd name="adj" fmla="val 151405"/>
              </a:avLst>
            </a:prstGeom>
            <a:solidFill>
              <a:srgbClr val="00ADE4"/>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71" name="Elipse 92">
              <a:extLst>
                <a:ext uri="{FF2B5EF4-FFF2-40B4-BE49-F238E27FC236}">
                  <a16:creationId xmlns="" xmlns:a16="http://schemas.microsoft.com/office/drawing/2014/main" id="{6DBE26E8-07BD-4E56-AA2C-4B08B4652A22}"/>
                </a:ext>
              </a:extLst>
            </p:cNvPr>
            <p:cNvSpPr>
              <a:spLocks noChangeAspect="1"/>
            </p:cNvSpPr>
            <p:nvPr/>
          </p:nvSpPr>
          <p:spPr>
            <a:xfrm>
              <a:off x="437342" y="1459522"/>
              <a:ext cx="648000" cy="648000"/>
            </a:xfrm>
            <a:prstGeom prst="ellipse">
              <a:avLst/>
            </a:prstGeom>
            <a:solidFill>
              <a:sysClr val="window" lastClr="FFFFFF"/>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00ADE4"/>
                  </a:solidFill>
                  <a:effectLst/>
                  <a:uLnTx/>
                  <a:uFillTx/>
                  <a:latin typeface="Arial"/>
                  <a:ea typeface="+mn-ea"/>
                  <a:cs typeface="Calibri" panose="020F0502020204030204" pitchFamily="34" charset="0"/>
                </a:rPr>
                <a:t>4</a:t>
              </a:r>
              <a:endParaRPr kumimoji="0" lang="en-US" sz="1400" b="1" i="0" u="none" strike="noStrike" kern="0" cap="none" spc="0" normalizeH="0" baseline="0" noProof="0" dirty="0">
                <a:ln>
                  <a:noFill/>
                </a:ln>
                <a:solidFill>
                  <a:srgbClr val="00ADE4"/>
                </a:solidFill>
                <a:effectLst/>
                <a:uLnTx/>
                <a:uFillTx/>
                <a:latin typeface="Arial"/>
                <a:ea typeface="+mn-ea"/>
                <a:cs typeface="Calibri" panose="020F0502020204030204" pitchFamily="34" charset="0"/>
              </a:endParaRPr>
            </a:p>
          </p:txBody>
        </p:sp>
      </p:grpSp>
    </p:spTree>
    <p:extLst>
      <p:ext uri="{BB962C8B-B14F-4D97-AF65-F5344CB8AC3E}">
        <p14:creationId xmlns:p14="http://schemas.microsoft.com/office/powerpoint/2010/main" val="1106988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2" name="Objeto 1" hidden="1">
            <a:extLst>
              <a:ext uri="{FF2B5EF4-FFF2-40B4-BE49-F238E27FC236}">
                <a16:creationId xmlns:a16="http://schemas.microsoft.com/office/drawing/2014/main" xmlns="" id="{924B14C4-BC7D-4444-B2A1-7FDDDB9E4AB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9" name="Diapositiva de think-cell" r:id="rId6" imgW="408" imgH="408" progId="TCLayout.ActiveDocument.1">
                  <p:embed/>
                </p:oleObj>
              </mc:Choice>
              <mc:Fallback>
                <p:oleObj name="Diapositiva de think-cell" r:id="rId6" imgW="408" imgH="408"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14" name="Marcador de número de diapositiva 13"/>
          <p:cNvSpPr>
            <a:spLocks noGrp="1"/>
          </p:cNvSpPr>
          <p:nvPr>
            <p:ph type="sldNum" sz="quarter" idx="12"/>
          </p:nvPr>
        </p:nvSpPr>
        <p:spPr/>
        <p:txBody>
          <a:bodyPr/>
          <a:lstStyle/>
          <a:p>
            <a:pPr>
              <a:defRPr/>
            </a:pPr>
            <a:fld id="{5E434E2D-67EB-4210-AFCE-14938EE5CC13}" type="slidenum">
              <a:rPr lang="en-US" smtClean="0">
                <a:solidFill>
                  <a:prstClr val="black">
                    <a:lumMod val="75000"/>
                    <a:lumOff val="25000"/>
                  </a:prstClr>
                </a:solidFill>
              </a:rPr>
              <a:pPr>
                <a:defRPr/>
              </a:pPr>
              <a:t>8</a:t>
            </a:fld>
            <a:endParaRPr lang="en-US" dirty="0">
              <a:solidFill>
                <a:prstClr val="black">
                  <a:lumMod val="75000"/>
                  <a:lumOff val="25000"/>
                </a:prstClr>
              </a:solidFill>
            </a:endParaRPr>
          </a:p>
        </p:txBody>
      </p:sp>
      <p:sp>
        <p:nvSpPr>
          <p:cNvPr id="32" name="Title 1"/>
          <p:cNvSpPr txBox="1">
            <a:spLocks/>
          </p:cNvSpPr>
          <p:nvPr/>
        </p:nvSpPr>
        <p:spPr bwMode="auto">
          <a:xfrm>
            <a:off x="122614" y="373134"/>
            <a:ext cx="11952000" cy="105724"/>
          </a:xfrm>
          <a:prstGeom prst="rect">
            <a:avLst/>
          </a:prstGeom>
          <a:solidFill>
            <a:schemeClr val="accent1">
              <a:lumMod val="90000"/>
              <a:lumOff val="10000"/>
            </a:schemeClr>
          </a:solidFill>
          <a:ln>
            <a:noFill/>
          </a:ln>
          <a:effectLst/>
          <a:extLst>
            <a:ext uri="{FAA26D3D-D897-4be2-8F04-BA451C77F1D7}">
              <ma14:placeholderFlag xmlns:ma14="http://schemas.microsoft.com/office/mac/drawingml/2011/main" xmlns="" val="1"/>
            </a:ext>
          </a:extLst>
        </p:spPr>
        <p:txBody>
          <a:bodyPr vert="horz" wrap="square" lIns="0" tIns="0" rIns="0" bIns="18000" numCol="1" anchor="b" anchorCtr="0" compatLnSpc="1">
            <a:prstTxWarp prst="textNoShape">
              <a:avLst/>
            </a:prstTxWarp>
          </a:bodyPr>
          <a:lstStyle>
            <a:lvl1pPr algn="l" defTabSz="457200" rtl="0" eaLnBrk="1" latinLnBrk="0" hangingPunct="1">
              <a:spcBef>
                <a:spcPct val="0"/>
              </a:spcBef>
              <a:buNone/>
              <a:defRPr sz="3000" kern="1200">
                <a:solidFill>
                  <a:schemeClr val="tx2"/>
                </a:solidFill>
                <a:latin typeface="Arial"/>
                <a:ea typeface="+mj-ea"/>
                <a:cs typeface="Arial"/>
              </a:defRPr>
            </a:lvl1pPr>
          </a:lstStyle>
          <a:p>
            <a:pPr>
              <a:defRPr/>
            </a:pPr>
            <a:endParaRPr lang="en-US" sz="2400" dirty="0">
              <a:solidFill>
                <a:srgbClr val="002345"/>
              </a:solidFill>
            </a:endParaRPr>
          </a:p>
        </p:txBody>
      </p:sp>
      <p:sp>
        <p:nvSpPr>
          <p:cNvPr id="48" name="Título 8"/>
          <p:cNvSpPr txBox="1">
            <a:spLocks/>
          </p:cNvSpPr>
          <p:nvPr/>
        </p:nvSpPr>
        <p:spPr>
          <a:xfrm>
            <a:off x="391418" y="78869"/>
            <a:ext cx="8239988" cy="619200"/>
          </a:xfrm>
          <a:prstGeom prst="rect">
            <a:avLst/>
          </a:prstGeom>
        </p:spPr>
        <p:txBody>
          <a:bodyPr tIns="36000" bIns="36000" anchor="t"/>
          <a:lstStyle>
            <a:lvl1pPr algn="l" defTabSz="457200" rtl="0" eaLnBrk="1" latinLnBrk="0" hangingPunct="1">
              <a:spcBef>
                <a:spcPts val="600"/>
              </a:spcBef>
              <a:buNone/>
              <a:defRPr lang="es-ES" sz="1600" b="1" kern="1200" dirty="0">
                <a:solidFill>
                  <a:schemeClr val="tx1"/>
                </a:solidFill>
                <a:latin typeface="Georgia"/>
                <a:ea typeface="+mj-ea"/>
                <a:cs typeface="Georgia"/>
              </a:defRPr>
            </a:lvl1pPr>
          </a:lstStyle>
          <a:p>
            <a:pPr marL="87313" lvl="0">
              <a:defRPr/>
            </a:pPr>
            <a:r>
              <a:rPr lang="en-US" dirty="0">
                <a:solidFill>
                  <a:srgbClr val="00ADE4"/>
                </a:solidFill>
                <a:latin typeface="Arial" panose="020B0604020202020204" pitchFamily="34" charset="0"/>
                <a:cs typeface="Arial" panose="020B0604020202020204" pitchFamily="34" charset="0"/>
              </a:rPr>
              <a:t>Bank of Albania </a:t>
            </a:r>
            <a:r>
              <a:rPr lang="en-US" dirty="0" smtClean="0">
                <a:solidFill>
                  <a:srgbClr val="00ADE4"/>
                </a:solidFill>
                <a:latin typeface="Arial" panose="020B0604020202020204" pitchFamily="34" charset="0"/>
                <a:cs typeface="Arial" panose="020B0604020202020204" pitchFamily="34" charset="0"/>
              </a:rPr>
              <a:t>Strategy</a:t>
            </a:r>
            <a:endParaRPr lang="en-US" dirty="0">
              <a:solidFill>
                <a:srgbClr val="00ADE4"/>
              </a:solidFill>
              <a:latin typeface="Arial" panose="020B0604020202020204" pitchFamily="34" charset="0"/>
              <a:cs typeface="Arial" panose="020B0604020202020204" pitchFamily="34" charset="0"/>
            </a:endParaRPr>
          </a:p>
        </p:txBody>
      </p:sp>
      <p:sp>
        <p:nvSpPr>
          <p:cNvPr id="49" name="Rectángulo 40">
            <a:extLst>
              <a:ext uri="{FF2B5EF4-FFF2-40B4-BE49-F238E27FC236}">
                <a16:creationId xmlns="" xmlns:a16="http://schemas.microsoft.com/office/drawing/2014/main" id="{7DBC3780-6CF4-45AA-C701-699C54B2A33D}"/>
              </a:ext>
            </a:extLst>
          </p:cNvPr>
          <p:cNvSpPr/>
          <p:nvPr/>
        </p:nvSpPr>
        <p:spPr>
          <a:xfrm>
            <a:off x="606175" y="433713"/>
            <a:ext cx="9151280" cy="307777"/>
          </a:xfrm>
          <a:prstGeom prst="rect">
            <a:avLst/>
          </a:prstGeom>
        </p:spPr>
        <p:txBody>
          <a:bodyPr wrap="square">
            <a:spAutoFit/>
          </a:bodyPr>
          <a:lstStyle/>
          <a:p>
            <a:pPr lvl="0">
              <a:defRPr/>
            </a:pPr>
            <a:r>
              <a:rPr lang="en-US" sz="1400" dirty="0" smtClean="0">
                <a:solidFill>
                  <a:srgbClr val="00ADE4"/>
                </a:solidFill>
                <a:latin typeface="Arial" panose="020B0604020202020204" pitchFamily="34" charset="0"/>
                <a:cs typeface="Arial" panose="020B0604020202020204" pitchFamily="34" charset="0"/>
              </a:rPr>
              <a:t>Roadmap </a:t>
            </a:r>
            <a:r>
              <a:rPr lang="en-US" sz="1400" dirty="0">
                <a:solidFill>
                  <a:srgbClr val="00ADE4"/>
                </a:solidFill>
                <a:latin typeface="Arial" panose="020B0604020202020204" pitchFamily="34" charset="0"/>
                <a:cs typeface="Arial" panose="020B0604020202020204" pitchFamily="34" charset="0"/>
              </a:rPr>
              <a:t>and actions</a:t>
            </a:r>
          </a:p>
        </p:txBody>
      </p:sp>
      <p:sp>
        <p:nvSpPr>
          <p:cNvPr id="50" name="Rectángulo: esquinas redondeadas 25">
            <a:extLst>
              <a:ext uri="{FF2B5EF4-FFF2-40B4-BE49-F238E27FC236}">
                <a16:creationId xmlns="" xmlns:a16="http://schemas.microsoft.com/office/drawing/2014/main" id="{E27A8F95-93A8-06C3-151E-50C31A350171}"/>
              </a:ext>
            </a:extLst>
          </p:cNvPr>
          <p:cNvSpPr/>
          <p:nvPr/>
        </p:nvSpPr>
        <p:spPr>
          <a:xfrm>
            <a:off x="606175" y="2494677"/>
            <a:ext cx="1612092" cy="3263831"/>
          </a:xfrm>
          <a:prstGeom prst="roundRect">
            <a:avLst/>
          </a:prstGeom>
          <a:noFill/>
          <a:ln>
            <a:solidFill>
              <a:srgbClr val="003971">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sz="1400" dirty="0">
                <a:solidFill>
                  <a:schemeClr val="tx1"/>
                </a:solidFill>
              </a:rPr>
              <a:t>Lead by example </a:t>
            </a:r>
          </a:p>
          <a:p>
            <a:pPr algn="ctr">
              <a:spcBef>
                <a:spcPts val="600"/>
              </a:spcBef>
            </a:pPr>
            <a:r>
              <a:rPr lang="en-US" sz="1400" dirty="0">
                <a:solidFill>
                  <a:schemeClr val="tx1"/>
                </a:solidFill>
              </a:rPr>
              <a:t>Communication strategy to raise awareness</a:t>
            </a:r>
          </a:p>
          <a:p>
            <a:pPr algn="ctr">
              <a:spcBef>
                <a:spcPts val="600"/>
              </a:spcBef>
            </a:pPr>
            <a:r>
              <a:rPr lang="en-US" sz="1400" dirty="0" smtClean="0">
                <a:solidFill>
                  <a:schemeClr val="tx1"/>
                </a:solidFill>
              </a:rPr>
              <a:t>Dedicated </a:t>
            </a:r>
            <a:r>
              <a:rPr lang="en-US" sz="1400" dirty="0">
                <a:solidFill>
                  <a:schemeClr val="tx1"/>
                </a:solidFill>
              </a:rPr>
              <a:t>organizational </a:t>
            </a:r>
            <a:r>
              <a:rPr lang="en-US" sz="1400" dirty="0" smtClean="0">
                <a:solidFill>
                  <a:schemeClr val="tx1"/>
                </a:solidFill>
              </a:rPr>
              <a:t>structure </a:t>
            </a:r>
          </a:p>
        </p:txBody>
      </p:sp>
      <p:sp>
        <p:nvSpPr>
          <p:cNvPr id="51" name="Elipse 26">
            <a:extLst>
              <a:ext uri="{FF2B5EF4-FFF2-40B4-BE49-F238E27FC236}">
                <a16:creationId xmlns="" xmlns:a16="http://schemas.microsoft.com/office/drawing/2014/main" id="{FADA29F1-0401-F0F6-6937-CFFA78EE56C4}"/>
              </a:ext>
            </a:extLst>
          </p:cNvPr>
          <p:cNvSpPr/>
          <p:nvPr/>
        </p:nvSpPr>
        <p:spPr>
          <a:xfrm>
            <a:off x="770858" y="1259283"/>
            <a:ext cx="1321077" cy="1152668"/>
          </a:xfrm>
          <a:prstGeom prst="ellipse">
            <a:avLst/>
          </a:prstGeom>
          <a:solidFill>
            <a:srgbClr val="003971">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t>Culture / </a:t>
            </a:r>
            <a:r>
              <a:rPr lang="en-US" sz="1400" b="1" dirty="0" smtClean="0"/>
              <a:t>Own activities</a:t>
            </a:r>
            <a:endParaRPr lang="en-US" sz="1400" b="1" dirty="0"/>
          </a:p>
        </p:txBody>
      </p:sp>
      <p:sp>
        <p:nvSpPr>
          <p:cNvPr id="52" name="Elipse 26">
            <a:extLst>
              <a:ext uri="{FF2B5EF4-FFF2-40B4-BE49-F238E27FC236}">
                <a16:creationId xmlns="" xmlns:a16="http://schemas.microsoft.com/office/drawing/2014/main" id="{FADA29F1-0401-F0F6-6937-CFFA78EE56C4}"/>
              </a:ext>
            </a:extLst>
          </p:cNvPr>
          <p:cNvSpPr/>
          <p:nvPr/>
        </p:nvSpPr>
        <p:spPr>
          <a:xfrm>
            <a:off x="2485562" y="1248524"/>
            <a:ext cx="1337521" cy="1163427"/>
          </a:xfrm>
          <a:prstGeom prst="ellipse">
            <a:avLst/>
          </a:prstGeom>
          <a:solidFill>
            <a:srgbClr val="003971">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smtClean="0"/>
              <a:t>Knowledge &amp; </a:t>
            </a:r>
          </a:p>
          <a:p>
            <a:pPr algn="ctr"/>
            <a:r>
              <a:rPr lang="en-US" sz="1400" b="1" dirty="0" smtClean="0"/>
              <a:t>Research</a:t>
            </a:r>
            <a:endParaRPr lang="en-US" sz="1400" b="1" dirty="0"/>
          </a:p>
        </p:txBody>
      </p:sp>
      <p:sp>
        <p:nvSpPr>
          <p:cNvPr id="53" name="Rectángulo: esquinas redondeadas 25">
            <a:extLst>
              <a:ext uri="{FF2B5EF4-FFF2-40B4-BE49-F238E27FC236}">
                <a16:creationId xmlns="" xmlns:a16="http://schemas.microsoft.com/office/drawing/2014/main" id="{E27A8F95-93A8-06C3-151E-50C31A350171}"/>
              </a:ext>
            </a:extLst>
          </p:cNvPr>
          <p:cNvSpPr/>
          <p:nvPr/>
        </p:nvSpPr>
        <p:spPr>
          <a:xfrm>
            <a:off x="2327790" y="2494676"/>
            <a:ext cx="1653195" cy="3263831"/>
          </a:xfrm>
          <a:prstGeom prst="roundRect">
            <a:avLst/>
          </a:prstGeom>
          <a:noFill/>
          <a:ln>
            <a:solidFill>
              <a:srgbClr val="003971">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sz="1400" dirty="0" smtClean="0">
                <a:solidFill>
                  <a:schemeClr val="tx1"/>
                </a:solidFill>
              </a:rPr>
              <a:t>Capacity building </a:t>
            </a:r>
            <a:endParaRPr lang="en-US" sz="1400" dirty="0">
              <a:solidFill>
                <a:schemeClr val="tx1"/>
              </a:solidFill>
            </a:endParaRPr>
          </a:p>
          <a:p>
            <a:pPr algn="ctr">
              <a:spcBef>
                <a:spcPts val="600"/>
              </a:spcBef>
            </a:pPr>
            <a:r>
              <a:rPr lang="en-US" sz="1400" dirty="0">
                <a:solidFill>
                  <a:schemeClr val="tx1"/>
                </a:solidFill>
              </a:rPr>
              <a:t>Research activities dedicated to </a:t>
            </a:r>
            <a:r>
              <a:rPr lang="en-US" sz="1400" dirty="0" smtClean="0">
                <a:solidFill>
                  <a:schemeClr val="tx1"/>
                </a:solidFill>
              </a:rPr>
              <a:t>sustainability-related </a:t>
            </a:r>
            <a:r>
              <a:rPr lang="en-US" sz="1400" dirty="0">
                <a:solidFill>
                  <a:schemeClr val="tx1"/>
                </a:solidFill>
              </a:rPr>
              <a:t>issues </a:t>
            </a:r>
          </a:p>
        </p:txBody>
      </p:sp>
      <p:sp>
        <p:nvSpPr>
          <p:cNvPr id="94" name="Rectángulo: esquinas redondeadas 2">
            <a:extLst>
              <a:ext uri="{FF2B5EF4-FFF2-40B4-BE49-F238E27FC236}">
                <a16:creationId xmlns="" xmlns:a16="http://schemas.microsoft.com/office/drawing/2014/main" id="{032827AC-A006-E9E0-BE9D-5AB45274FE58}"/>
              </a:ext>
            </a:extLst>
          </p:cNvPr>
          <p:cNvSpPr/>
          <p:nvPr/>
        </p:nvSpPr>
        <p:spPr>
          <a:xfrm>
            <a:off x="7690863" y="2502336"/>
            <a:ext cx="1685993" cy="3263831"/>
          </a:xfrm>
          <a:prstGeom prst="roundRect">
            <a:avLst/>
          </a:prstGeom>
          <a:noFill/>
          <a:ln>
            <a:solidFill>
              <a:srgbClr val="003971">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sz="1400" dirty="0">
                <a:solidFill>
                  <a:schemeClr val="tx1"/>
                </a:solidFill>
              </a:rPr>
              <a:t>Issuance of climate risk guidelines with supervisory expectation (principle-based, not binding</a:t>
            </a:r>
            <a:r>
              <a:rPr lang="en-US" sz="1400" dirty="0" smtClean="0">
                <a:solidFill>
                  <a:schemeClr val="tx1"/>
                </a:solidFill>
              </a:rPr>
              <a:t>)</a:t>
            </a:r>
          </a:p>
          <a:p>
            <a:pPr algn="ctr">
              <a:spcBef>
                <a:spcPts val="600"/>
              </a:spcBef>
            </a:pPr>
            <a:r>
              <a:rPr lang="en-US" sz="1400" dirty="0" smtClean="0">
                <a:solidFill>
                  <a:schemeClr val="tx1"/>
                </a:solidFill>
              </a:rPr>
              <a:t>Initiate discussion processes with banks</a:t>
            </a:r>
          </a:p>
          <a:p>
            <a:pPr algn="ctr">
              <a:spcBef>
                <a:spcPts val="600"/>
              </a:spcBef>
            </a:pPr>
            <a:r>
              <a:rPr lang="en-US" sz="1400" dirty="0" smtClean="0">
                <a:solidFill>
                  <a:schemeClr val="tx1"/>
                </a:solidFill>
              </a:rPr>
              <a:t>Preparation of reporting templates</a:t>
            </a:r>
            <a:endParaRPr lang="en-US" sz="1400" dirty="0">
              <a:solidFill>
                <a:schemeClr val="tx1"/>
              </a:solidFill>
            </a:endParaRPr>
          </a:p>
        </p:txBody>
      </p:sp>
      <p:sp>
        <p:nvSpPr>
          <p:cNvPr id="95" name="Elipse 4">
            <a:extLst>
              <a:ext uri="{FF2B5EF4-FFF2-40B4-BE49-F238E27FC236}">
                <a16:creationId xmlns="" xmlns:a16="http://schemas.microsoft.com/office/drawing/2014/main" id="{89401451-9A9C-829B-2E5D-5D8568CC5C9C}"/>
              </a:ext>
            </a:extLst>
          </p:cNvPr>
          <p:cNvSpPr/>
          <p:nvPr/>
        </p:nvSpPr>
        <p:spPr>
          <a:xfrm>
            <a:off x="7864172" y="1227667"/>
            <a:ext cx="1415295" cy="1184284"/>
          </a:xfrm>
          <a:prstGeom prst="ellipse">
            <a:avLst/>
          </a:prstGeom>
          <a:solidFill>
            <a:srgbClr val="003971">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t>Regulation</a:t>
            </a:r>
          </a:p>
        </p:txBody>
      </p:sp>
      <p:sp>
        <p:nvSpPr>
          <p:cNvPr id="96" name="Rectángulo: esquinas redondeadas 6">
            <a:extLst>
              <a:ext uri="{FF2B5EF4-FFF2-40B4-BE49-F238E27FC236}">
                <a16:creationId xmlns="" xmlns:a16="http://schemas.microsoft.com/office/drawing/2014/main" id="{30C01C18-A2E2-B3A2-553C-15EE30C5CEE0}"/>
              </a:ext>
            </a:extLst>
          </p:cNvPr>
          <p:cNvSpPr/>
          <p:nvPr/>
        </p:nvSpPr>
        <p:spPr>
          <a:xfrm>
            <a:off x="9501596" y="2487793"/>
            <a:ext cx="1685993" cy="3233915"/>
          </a:xfrm>
          <a:prstGeom prst="roundRect">
            <a:avLst/>
          </a:prstGeom>
          <a:noFill/>
          <a:ln>
            <a:solidFill>
              <a:srgbClr val="003971">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sz="1400" dirty="0">
                <a:solidFill>
                  <a:schemeClr val="tx1"/>
                </a:solidFill>
              </a:rPr>
              <a:t>Banks </a:t>
            </a:r>
            <a:r>
              <a:rPr lang="en-US" sz="1400" dirty="0" smtClean="0">
                <a:solidFill>
                  <a:schemeClr val="tx1"/>
                </a:solidFill>
              </a:rPr>
              <a:t>self-assessment submission </a:t>
            </a:r>
            <a:endParaRPr lang="en-US" sz="1400" dirty="0">
              <a:solidFill>
                <a:schemeClr val="tx1"/>
              </a:solidFill>
            </a:endParaRPr>
          </a:p>
          <a:p>
            <a:pPr algn="ctr">
              <a:spcBef>
                <a:spcPts val="600"/>
              </a:spcBef>
            </a:pPr>
            <a:r>
              <a:rPr lang="en-US" sz="1400" dirty="0" smtClean="0">
                <a:solidFill>
                  <a:schemeClr val="tx1"/>
                </a:solidFill>
              </a:rPr>
              <a:t>Preparation </a:t>
            </a:r>
            <a:r>
              <a:rPr lang="en-US" sz="1400" dirty="0">
                <a:solidFill>
                  <a:schemeClr val="tx1"/>
                </a:solidFill>
              </a:rPr>
              <a:t>of an evaluation assessment </a:t>
            </a:r>
            <a:r>
              <a:rPr lang="en-US" sz="1400" dirty="0" smtClean="0">
                <a:solidFill>
                  <a:schemeClr val="tx1"/>
                </a:solidFill>
              </a:rPr>
              <a:t>methodology </a:t>
            </a:r>
          </a:p>
          <a:p>
            <a:pPr algn="ctr">
              <a:spcBef>
                <a:spcPts val="600"/>
              </a:spcBef>
            </a:pPr>
            <a:r>
              <a:rPr lang="en-US" sz="1400" dirty="0">
                <a:solidFill>
                  <a:schemeClr val="tx1"/>
                </a:solidFill>
              </a:rPr>
              <a:t>Review banks self-assessment</a:t>
            </a:r>
          </a:p>
          <a:p>
            <a:pPr algn="ctr">
              <a:spcBef>
                <a:spcPts val="600"/>
              </a:spcBef>
            </a:pPr>
            <a:r>
              <a:rPr lang="en-US" sz="1400" dirty="0" smtClean="0">
                <a:solidFill>
                  <a:schemeClr val="tx1"/>
                </a:solidFill>
              </a:rPr>
              <a:t>Identify </a:t>
            </a:r>
            <a:r>
              <a:rPr lang="en-US" sz="1400" dirty="0">
                <a:solidFill>
                  <a:schemeClr val="tx1"/>
                </a:solidFill>
              </a:rPr>
              <a:t>issues to be addressed </a:t>
            </a:r>
          </a:p>
        </p:txBody>
      </p:sp>
      <p:sp>
        <p:nvSpPr>
          <p:cNvPr id="97" name="Elipse 10">
            <a:extLst>
              <a:ext uri="{FF2B5EF4-FFF2-40B4-BE49-F238E27FC236}">
                <a16:creationId xmlns="" xmlns:a16="http://schemas.microsoft.com/office/drawing/2014/main" id="{50B4F5CD-77F4-A1F3-0A22-3D9AF7DFA79E}"/>
              </a:ext>
            </a:extLst>
          </p:cNvPr>
          <p:cNvSpPr/>
          <p:nvPr/>
        </p:nvSpPr>
        <p:spPr>
          <a:xfrm>
            <a:off x="9630060" y="1227666"/>
            <a:ext cx="1474580" cy="1202557"/>
          </a:xfrm>
          <a:prstGeom prst="ellipse">
            <a:avLst/>
          </a:prstGeom>
          <a:solidFill>
            <a:srgbClr val="003971">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t>Supervision</a:t>
            </a:r>
          </a:p>
        </p:txBody>
      </p:sp>
      <p:sp>
        <p:nvSpPr>
          <p:cNvPr id="98" name="Rectángulo: esquinas redondeadas 14">
            <a:extLst>
              <a:ext uri="{FF2B5EF4-FFF2-40B4-BE49-F238E27FC236}">
                <a16:creationId xmlns="" xmlns:a16="http://schemas.microsoft.com/office/drawing/2014/main" id="{FEF87888-BD0E-2766-9C7F-87A03FB85C20}"/>
              </a:ext>
            </a:extLst>
          </p:cNvPr>
          <p:cNvSpPr/>
          <p:nvPr/>
        </p:nvSpPr>
        <p:spPr>
          <a:xfrm>
            <a:off x="4082780" y="2503115"/>
            <a:ext cx="1606938" cy="3270713"/>
          </a:xfrm>
          <a:prstGeom prst="roundRect">
            <a:avLst/>
          </a:prstGeom>
          <a:noFill/>
          <a:ln>
            <a:solidFill>
              <a:srgbClr val="003971">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sz="1400" dirty="0">
                <a:solidFill>
                  <a:schemeClr val="tx1"/>
                </a:solidFill>
              </a:rPr>
              <a:t>Risk assessment </a:t>
            </a:r>
            <a:r>
              <a:rPr lang="en-US" sz="1400" dirty="0" smtClean="0">
                <a:solidFill>
                  <a:schemeClr val="tx1"/>
                </a:solidFill>
              </a:rPr>
              <a:t>&amp; measurement </a:t>
            </a:r>
            <a:r>
              <a:rPr lang="en-US" sz="1400" dirty="0">
                <a:solidFill>
                  <a:schemeClr val="tx1"/>
                </a:solidFill>
              </a:rPr>
              <a:t>of climate-related financial </a:t>
            </a:r>
            <a:r>
              <a:rPr lang="en-US" sz="1400" dirty="0" smtClean="0">
                <a:solidFill>
                  <a:schemeClr val="tx1"/>
                </a:solidFill>
              </a:rPr>
              <a:t>risks</a:t>
            </a:r>
            <a:endParaRPr lang="en-US" sz="1400" dirty="0">
              <a:solidFill>
                <a:schemeClr val="tx1"/>
              </a:solidFill>
            </a:endParaRPr>
          </a:p>
          <a:p>
            <a:pPr algn="ctr">
              <a:spcBef>
                <a:spcPts val="600"/>
              </a:spcBef>
            </a:pPr>
            <a:r>
              <a:rPr lang="en-US" sz="1400" dirty="0" smtClean="0">
                <a:solidFill>
                  <a:schemeClr val="tx1"/>
                </a:solidFill>
              </a:rPr>
              <a:t>Preparation of a Green dashboard</a:t>
            </a:r>
          </a:p>
          <a:p>
            <a:pPr algn="ctr">
              <a:spcBef>
                <a:spcPts val="600"/>
              </a:spcBef>
            </a:pPr>
            <a:r>
              <a:rPr lang="en-US" sz="1400" dirty="0" smtClean="0">
                <a:solidFill>
                  <a:schemeClr val="tx1"/>
                </a:solidFill>
              </a:rPr>
              <a:t>Stress testing</a:t>
            </a:r>
          </a:p>
          <a:p>
            <a:pPr algn="ctr">
              <a:spcBef>
                <a:spcPts val="600"/>
              </a:spcBef>
            </a:pPr>
            <a:r>
              <a:rPr lang="en-US" sz="1400" dirty="0" smtClean="0">
                <a:solidFill>
                  <a:schemeClr val="tx1"/>
                </a:solidFill>
              </a:rPr>
              <a:t>Scenario </a:t>
            </a:r>
            <a:r>
              <a:rPr lang="en-US" sz="1400" dirty="0">
                <a:solidFill>
                  <a:schemeClr val="tx1"/>
                </a:solidFill>
              </a:rPr>
              <a:t>analysis </a:t>
            </a:r>
          </a:p>
          <a:p>
            <a:pPr algn="ctr">
              <a:spcBef>
                <a:spcPts val="600"/>
              </a:spcBef>
            </a:pPr>
            <a:endParaRPr lang="en-US" sz="1400" dirty="0">
              <a:solidFill>
                <a:schemeClr val="tx1"/>
              </a:solidFill>
            </a:endParaRPr>
          </a:p>
        </p:txBody>
      </p:sp>
      <p:sp>
        <p:nvSpPr>
          <p:cNvPr id="99" name="Elipse 15">
            <a:extLst>
              <a:ext uri="{FF2B5EF4-FFF2-40B4-BE49-F238E27FC236}">
                <a16:creationId xmlns="" xmlns:a16="http://schemas.microsoft.com/office/drawing/2014/main" id="{53D1F319-5464-94F1-20E2-2A29E41BFBB3}"/>
              </a:ext>
            </a:extLst>
          </p:cNvPr>
          <p:cNvSpPr/>
          <p:nvPr/>
        </p:nvSpPr>
        <p:spPr>
          <a:xfrm>
            <a:off x="4207542" y="1266796"/>
            <a:ext cx="1429864" cy="1152669"/>
          </a:xfrm>
          <a:prstGeom prst="ellipse">
            <a:avLst/>
          </a:prstGeom>
          <a:solidFill>
            <a:srgbClr val="003971">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t>Financial </a:t>
            </a:r>
            <a:r>
              <a:rPr lang="en-US" sz="1400" b="1" dirty="0" smtClean="0"/>
              <a:t>stability &amp; Monetary Policy</a:t>
            </a:r>
            <a:endParaRPr lang="en-US" sz="1400" b="1" dirty="0"/>
          </a:p>
        </p:txBody>
      </p:sp>
      <p:sp>
        <p:nvSpPr>
          <p:cNvPr id="100" name="Rectángulo: esquinas redondeadas 17">
            <a:extLst>
              <a:ext uri="{FF2B5EF4-FFF2-40B4-BE49-F238E27FC236}">
                <a16:creationId xmlns="" xmlns:a16="http://schemas.microsoft.com/office/drawing/2014/main" id="{67D9D9A2-1B52-AA09-1EDF-7A0A8B81614C}"/>
              </a:ext>
            </a:extLst>
          </p:cNvPr>
          <p:cNvSpPr/>
          <p:nvPr/>
        </p:nvSpPr>
        <p:spPr>
          <a:xfrm>
            <a:off x="5822266" y="2502482"/>
            <a:ext cx="1743857" cy="3263831"/>
          </a:xfrm>
          <a:prstGeom prst="roundRect">
            <a:avLst/>
          </a:prstGeom>
          <a:noFill/>
          <a:ln>
            <a:solidFill>
              <a:srgbClr val="003971">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sz="1400" dirty="0">
                <a:solidFill>
                  <a:schemeClr val="tx1"/>
                </a:solidFill>
              </a:rPr>
              <a:t>National / Regional/ International </a:t>
            </a:r>
            <a:r>
              <a:rPr lang="en-US" sz="1400" dirty="0" smtClean="0">
                <a:solidFill>
                  <a:schemeClr val="tx1"/>
                </a:solidFill>
              </a:rPr>
              <a:t>Engagement</a:t>
            </a:r>
          </a:p>
          <a:p>
            <a:pPr algn="ctr">
              <a:spcBef>
                <a:spcPts val="600"/>
              </a:spcBef>
            </a:pPr>
            <a:r>
              <a:rPr lang="en-US" sz="1400" dirty="0" smtClean="0">
                <a:solidFill>
                  <a:schemeClr val="tx1"/>
                </a:solidFill>
              </a:rPr>
              <a:t>Contributing to the national financial architecture</a:t>
            </a:r>
            <a:endParaRPr lang="en-US" sz="1400" dirty="0">
              <a:solidFill>
                <a:schemeClr val="tx1"/>
              </a:solidFill>
            </a:endParaRPr>
          </a:p>
          <a:p>
            <a:pPr algn="ctr">
              <a:spcBef>
                <a:spcPts val="600"/>
              </a:spcBef>
            </a:pPr>
            <a:endParaRPr lang="en-US" sz="1100" dirty="0">
              <a:solidFill>
                <a:schemeClr val="tx1"/>
              </a:solidFill>
            </a:endParaRPr>
          </a:p>
        </p:txBody>
      </p:sp>
      <p:sp>
        <p:nvSpPr>
          <p:cNvPr id="101" name="Elipse 18">
            <a:extLst>
              <a:ext uri="{FF2B5EF4-FFF2-40B4-BE49-F238E27FC236}">
                <a16:creationId xmlns="" xmlns:a16="http://schemas.microsoft.com/office/drawing/2014/main" id="{AD1282B2-E61C-9CB0-3C9D-4FB23C7132A9}"/>
              </a:ext>
            </a:extLst>
          </p:cNvPr>
          <p:cNvSpPr/>
          <p:nvPr/>
        </p:nvSpPr>
        <p:spPr>
          <a:xfrm>
            <a:off x="5964396" y="1266796"/>
            <a:ext cx="1505912" cy="1135122"/>
          </a:xfrm>
          <a:prstGeom prst="ellipse">
            <a:avLst/>
          </a:prstGeom>
          <a:solidFill>
            <a:srgbClr val="003971">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t>National / International Engagement</a:t>
            </a:r>
          </a:p>
        </p:txBody>
      </p:sp>
      <p:pic>
        <p:nvPicPr>
          <p:cNvPr id="102" name="Imagen 5">
            <a:extLst>
              <a:ext uri="{FF2B5EF4-FFF2-40B4-BE49-F238E27FC236}">
                <a16:creationId xmlns="" xmlns:a16="http://schemas.microsoft.com/office/drawing/2014/main" id="{98900364-C0BD-C08B-D99B-1FC26C4FE824}"/>
              </a:ext>
            </a:extLst>
          </p:cNvPr>
          <p:cNvPicPr>
            <a:picLocks noChangeAspect="1"/>
          </p:cNvPicPr>
          <p:nvPr/>
        </p:nvPicPr>
        <p:blipFill>
          <a:blip r:embed="rId8"/>
          <a:stretch>
            <a:fillRect/>
          </a:stretch>
        </p:blipFill>
        <p:spPr>
          <a:xfrm>
            <a:off x="8404528" y="2067337"/>
            <a:ext cx="334581" cy="334581"/>
          </a:xfrm>
          <a:prstGeom prst="rect">
            <a:avLst/>
          </a:prstGeom>
        </p:spPr>
      </p:pic>
      <p:sp>
        <p:nvSpPr>
          <p:cNvPr id="103" name="Freeform 1328">
            <a:extLst>
              <a:ext uri="{FF2B5EF4-FFF2-40B4-BE49-F238E27FC236}">
                <a16:creationId xmlns="" xmlns:a16="http://schemas.microsoft.com/office/drawing/2014/main" id="{31260732-F4C1-D488-49EC-2E75ACBB5966}"/>
              </a:ext>
            </a:extLst>
          </p:cNvPr>
          <p:cNvSpPr>
            <a:spLocks noChangeAspect="1" noEditPoints="1"/>
          </p:cNvSpPr>
          <p:nvPr/>
        </p:nvSpPr>
        <p:spPr bwMode="auto">
          <a:xfrm>
            <a:off x="10254696" y="2095643"/>
            <a:ext cx="181371" cy="277971"/>
          </a:xfrm>
          <a:custGeom>
            <a:avLst/>
            <a:gdLst/>
            <a:ahLst/>
            <a:cxnLst>
              <a:cxn ang="0">
                <a:pos x="404" y="260"/>
              </a:cxn>
              <a:cxn ang="0">
                <a:pos x="355" y="334"/>
              </a:cxn>
              <a:cxn ang="0">
                <a:pos x="418" y="485"/>
              </a:cxn>
              <a:cxn ang="0">
                <a:pos x="394" y="585"/>
              </a:cxn>
              <a:cxn ang="0">
                <a:pos x="410" y="582"/>
              </a:cxn>
              <a:cxn ang="0">
                <a:pos x="468" y="631"/>
              </a:cxn>
              <a:cxn ang="0">
                <a:pos x="505" y="485"/>
              </a:cxn>
              <a:cxn ang="0">
                <a:pos x="404" y="260"/>
              </a:cxn>
              <a:cxn ang="0">
                <a:pos x="410" y="673"/>
              </a:cxn>
              <a:cxn ang="0">
                <a:pos x="443" y="641"/>
              </a:cxn>
              <a:cxn ang="0">
                <a:pos x="410" y="608"/>
              </a:cxn>
              <a:cxn ang="0">
                <a:pos x="377" y="641"/>
              </a:cxn>
              <a:cxn ang="0">
                <a:pos x="410" y="673"/>
              </a:cxn>
              <a:cxn ang="0">
                <a:pos x="322" y="211"/>
              </a:cxn>
              <a:cxn ang="0">
                <a:pos x="274" y="259"/>
              </a:cxn>
              <a:cxn ang="0">
                <a:pos x="322" y="307"/>
              </a:cxn>
              <a:cxn ang="0">
                <a:pos x="370" y="259"/>
              </a:cxn>
              <a:cxn ang="0">
                <a:pos x="322" y="211"/>
              </a:cxn>
              <a:cxn ang="0">
                <a:pos x="494" y="698"/>
              </a:cxn>
              <a:cxn ang="0">
                <a:pos x="419" y="698"/>
              </a:cxn>
              <a:cxn ang="0">
                <a:pos x="410" y="699"/>
              </a:cxn>
              <a:cxn ang="0">
                <a:pos x="352" y="641"/>
              </a:cxn>
              <a:cxn ang="0">
                <a:pos x="232" y="698"/>
              </a:cxn>
              <a:cxn ang="0">
                <a:pos x="22" y="698"/>
              </a:cxn>
              <a:cxn ang="0">
                <a:pos x="0" y="720"/>
              </a:cxn>
              <a:cxn ang="0">
                <a:pos x="0" y="771"/>
              </a:cxn>
              <a:cxn ang="0">
                <a:pos x="22" y="793"/>
              </a:cxn>
              <a:cxn ang="0">
                <a:pos x="494" y="793"/>
              </a:cxn>
              <a:cxn ang="0">
                <a:pos x="516" y="771"/>
              </a:cxn>
              <a:cxn ang="0">
                <a:pos x="516" y="720"/>
              </a:cxn>
              <a:cxn ang="0">
                <a:pos x="494" y="698"/>
              </a:cxn>
              <a:cxn ang="0">
                <a:pos x="247" y="566"/>
              </a:cxn>
              <a:cxn ang="0">
                <a:pos x="38" y="446"/>
              </a:cxn>
              <a:cxn ang="0">
                <a:pos x="16" y="483"/>
              </a:cxn>
              <a:cxn ang="0">
                <a:pos x="225" y="604"/>
              </a:cxn>
              <a:cxn ang="0">
                <a:pos x="247" y="566"/>
              </a:cxn>
              <a:cxn ang="0">
                <a:pos x="101" y="450"/>
              </a:cxn>
              <a:cxn ang="0">
                <a:pos x="212" y="514"/>
              </a:cxn>
              <a:cxn ang="0">
                <a:pos x="223" y="517"/>
              </a:cxn>
              <a:cxn ang="0">
                <a:pos x="241" y="506"/>
              </a:cxn>
              <a:cxn ang="0">
                <a:pos x="337" y="340"/>
              </a:cxn>
              <a:cxn ang="0">
                <a:pos x="322" y="341"/>
              </a:cxn>
              <a:cxn ang="0">
                <a:pos x="239" y="259"/>
              </a:cxn>
              <a:cxn ang="0">
                <a:pos x="322" y="176"/>
              </a:cxn>
              <a:cxn ang="0">
                <a:pos x="399" y="232"/>
              </a:cxn>
              <a:cxn ang="0">
                <a:pos x="435" y="171"/>
              </a:cxn>
              <a:cxn ang="0">
                <a:pos x="437" y="155"/>
              </a:cxn>
              <a:cxn ang="0">
                <a:pos x="427" y="141"/>
              </a:cxn>
              <a:cxn ang="0">
                <a:pos x="401" y="127"/>
              </a:cxn>
              <a:cxn ang="0">
                <a:pos x="424" y="86"/>
              </a:cxn>
              <a:cxn ang="0">
                <a:pos x="450" y="101"/>
              </a:cxn>
              <a:cxn ang="0">
                <a:pos x="472" y="64"/>
              </a:cxn>
              <a:cxn ang="0">
                <a:pos x="361" y="0"/>
              </a:cxn>
              <a:cxn ang="0">
                <a:pos x="339" y="37"/>
              </a:cxn>
              <a:cxn ang="0">
                <a:pos x="364" y="52"/>
              </a:cxn>
              <a:cxn ang="0">
                <a:pos x="341" y="92"/>
              </a:cxn>
              <a:cxn ang="0">
                <a:pos x="316" y="77"/>
              </a:cxn>
              <a:cxn ang="0">
                <a:pos x="286" y="85"/>
              </a:cxn>
              <a:cxn ang="0">
                <a:pos x="93" y="420"/>
              </a:cxn>
              <a:cxn ang="0">
                <a:pos x="91" y="437"/>
              </a:cxn>
              <a:cxn ang="0">
                <a:pos x="101" y="450"/>
              </a:cxn>
            </a:cxnLst>
            <a:rect l="0" t="0" r="r" b="b"/>
            <a:pathLst>
              <a:path w="516" h="793">
                <a:moveTo>
                  <a:pt x="404" y="260"/>
                </a:moveTo>
                <a:cubicBezTo>
                  <a:pt x="404" y="293"/>
                  <a:pt x="384" y="321"/>
                  <a:pt x="355" y="334"/>
                </a:cubicBezTo>
                <a:cubicBezTo>
                  <a:pt x="395" y="373"/>
                  <a:pt x="418" y="427"/>
                  <a:pt x="418" y="485"/>
                </a:cubicBezTo>
                <a:cubicBezTo>
                  <a:pt x="418" y="521"/>
                  <a:pt x="409" y="555"/>
                  <a:pt x="394" y="585"/>
                </a:cubicBezTo>
                <a:cubicBezTo>
                  <a:pt x="399" y="583"/>
                  <a:pt x="404" y="582"/>
                  <a:pt x="410" y="582"/>
                </a:cubicBezTo>
                <a:cubicBezTo>
                  <a:pt x="439" y="582"/>
                  <a:pt x="463" y="603"/>
                  <a:pt x="468" y="631"/>
                </a:cubicBezTo>
                <a:cubicBezTo>
                  <a:pt x="491" y="588"/>
                  <a:pt x="505" y="538"/>
                  <a:pt x="505" y="485"/>
                </a:cubicBezTo>
                <a:cubicBezTo>
                  <a:pt x="505" y="398"/>
                  <a:pt x="468" y="317"/>
                  <a:pt x="404" y="260"/>
                </a:cubicBezTo>
                <a:close/>
                <a:moveTo>
                  <a:pt x="410" y="673"/>
                </a:moveTo>
                <a:cubicBezTo>
                  <a:pt x="428" y="673"/>
                  <a:pt x="443" y="659"/>
                  <a:pt x="443" y="641"/>
                </a:cubicBezTo>
                <a:cubicBezTo>
                  <a:pt x="443" y="623"/>
                  <a:pt x="428" y="608"/>
                  <a:pt x="410" y="608"/>
                </a:cubicBezTo>
                <a:cubicBezTo>
                  <a:pt x="392" y="608"/>
                  <a:pt x="377" y="623"/>
                  <a:pt x="377" y="641"/>
                </a:cubicBezTo>
                <a:cubicBezTo>
                  <a:pt x="377" y="659"/>
                  <a:pt x="392" y="673"/>
                  <a:pt x="410" y="673"/>
                </a:cubicBezTo>
                <a:close/>
                <a:moveTo>
                  <a:pt x="322" y="211"/>
                </a:moveTo>
                <a:cubicBezTo>
                  <a:pt x="295" y="211"/>
                  <a:pt x="274" y="232"/>
                  <a:pt x="274" y="259"/>
                </a:cubicBezTo>
                <a:cubicBezTo>
                  <a:pt x="274" y="285"/>
                  <a:pt x="295" y="307"/>
                  <a:pt x="322" y="307"/>
                </a:cubicBezTo>
                <a:cubicBezTo>
                  <a:pt x="348" y="307"/>
                  <a:pt x="370" y="285"/>
                  <a:pt x="370" y="259"/>
                </a:cubicBezTo>
                <a:cubicBezTo>
                  <a:pt x="370" y="232"/>
                  <a:pt x="348" y="211"/>
                  <a:pt x="322" y="211"/>
                </a:cubicBezTo>
                <a:close/>
                <a:moveTo>
                  <a:pt x="494" y="698"/>
                </a:moveTo>
                <a:cubicBezTo>
                  <a:pt x="419" y="698"/>
                  <a:pt x="419" y="698"/>
                  <a:pt x="419" y="698"/>
                </a:cubicBezTo>
                <a:cubicBezTo>
                  <a:pt x="416" y="699"/>
                  <a:pt x="413" y="699"/>
                  <a:pt x="410" y="699"/>
                </a:cubicBezTo>
                <a:cubicBezTo>
                  <a:pt x="378" y="699"/>
                  <a:pt x="352" y="673"/>
                  <a:pt x="352" y="641"/>
                </a:cubicBezTo>
                <a:cubicBezTo>
                  <a:pt x="319" y="671"/>
                  <a:pt x="278" y="692"/>
                  <a:pt x="232" y="698"/>
                </a:cubicBezTo>
                <a:cubicBezTo>
                  <a:pt x="22" y="698"/>
                  <a:pt x="22" y="698"/>
                  <a:pt x="22" y="698"/>
                </a:cubicBezTo>
                <a:cubicBezTo>
                  <a:pt x="10" y="698"/>
                  <a:pt x="0" y="708"/>
                  <a:pt x="0" y="720"/>
                </a:cubicBezTo>
                <a:cubicBezTo>
                  <a:pt x="0" y="771"/>
                  <a:pt x="0" y="771"/>
                  <a:pt x="0" y="771"/>
                </a:cubicBezTo>
                <a:cubicBezTo>
                  <a:pt x="0" y="783"/>
                  <a:pt x="10" y="793"/>
                  <a:pt x="22" y="793"/>
                </a:cubicBezTo>
                <a:cubicBezTo>
                  <a:pt x="494" y="793"/>
                  <a:pt x="494" y="793"/>
                  <a:pt x="494" y="793"/>
                </a:cubicBezTo>
                <a:cubicBezTo>
                  <a:pt x="506" y="793"/>
                  <a:pt x="516" y="783"/>
                  <a:pt x="516" y="771"/>
                </a:cubicBezTo>
                <a:cubicBezTo>
                  <a:pt x="516" y="720"/>
                  <a:pt x="516" y="720"/>
                  <a:pt x="516" y="720"/>
                </a:cubicBezTo>
                <a:cubicBezTo>
                  <a:pt x="516" y="708"/>
                  <a:pt x="506" y="698"/>
                  <a:pt x="494" y="698"/>
                </a:cubicBezTo>
                <a:close/>
                <a:moveTo>
                  <a:pt x="247" y="566"/>
                </a:moveTo>
                <a:cubicBezTo>
                  <a:pt x="38" y="446"/>
                  <a:pt x="38" y="446"/>
                  <a:pt x="38" y="446"/>
                </a:cubicBezTo>
                <a:cubicBezTo>
                  <a:pt x="16" y="483"/>
                  <a:pt x="16" y="483"/>
                  <a:pt x="16" y="483"/>
                </a:cubicBezTo>
                <a:cubicBezTo>
                  <a:pt x="225" y="604"/>
                  <a:pt x="225" y="604"/>
                  <a:pt x="225" y="604"/>
                </a:cubicBezTo>
                <a:lnTo>
                  <a:pt x="247" y="566"/>
                </a:lnTo>
                <a:close/>
                <a:moveTo>
                  <a:pt x="101" y="450"/>
                </a:moveTo>
                <a:cubicBezTo>
                  <a:pt x="212" y="514"/>
                  <a:pt x="212" y="514"/>
                  <a:pt x="212" y="514"/>
                </a:cubicBezTo>
                <a:cubicBezTo>
                  <a:pt x="215" y="516"/>
                  <a:pt x="219" y="517"/>
                  <a:pt x="223" y="517"/>
                </a:cubicBezTo>
                <a:cubicBezTo>
                  <a:pt x="230" y="517"/>
                  <a:pt x="237" y="513"/>
                  <a:pt x="241" y="506"/>
                </a:cubicBezTo>
                <a:cubicBezTo>
                  <a:pt x="337" y="340"/>
                  <a:pt x="337" y="340"/>
                  <a:pt x="337" y="340"/>
                </a:cubicBezTo>
                <a:cubicBezTo>
                  <a:pt x="332" y="341"/>
                  <a:pt x="327" y="341"/>
                  <a:pt x="322" y="341"/>
                </a:cubicBezTo>
                <a:cubicBezTo>
                  <a:pt x="276" y="341"/>
                  <a:pt x="239" y="304"/>
                  <a:pt x="239" y="259"/>
                </a:cubicBezTo>
                <a:cubicBezTo>
                  <a:pt x="239" y="213"/>
                  <a:pt x="276" y="176"/>
                  <a:pt x="322" y="176"/>
                </a:cubicBezTo>
                <a:cubicBezTo>
                  <a:pt x="358" y="176"/>
                  <a:pt x="388" y="200"/>
                  <a:pt x="399" y="232"/>
                </a:cubicBezTo>
                <a:cubicBezTo>
                  <a:pt x="435" y="171"/>
                  <a:pt x="435" y="171"/>
                  <a:pt x="435" y="171"/>
                </a:cubicBezTo>
                <a:cubicBezTo>
                  <a:pt x="437" y="166"/>
                  <a:pt x="438" y="160"/>
                  <a:pt x="437" y="155"/>
                </a:cubicBezTo>
                <a:cubicBezTo>
                  <a:pt x="435" y="149"/>
                  <a:pt x="432" y="144"/>
                  <a:pt x="427" y="141"/>
                </a:cubicBezTo>
                <a:cubicBezTo>
                  <a:pt x="401" y="127"/>
                  <a:pt x="401" y="127"/>
                  <a:pt x="401" y="127"/>
                </a:cubicBezTo>
                <a:cubicBezTo>
                  <a:pt x="424" y="86"/>
                  <a:pt x="424" y="86"/>
                  <a:pt x="424" y="86"/>
                </a:cubicBezTo>
                <a:cubicBezTo>
                  <a:pt x="450" y="101"/>
                  <a:pt x="450" y="101"/>
                  <a:pt x="450" y="101"/>
                </a:cubicBezTo>
                <a:cubicBezTo>
                  <a:pt x="472" y="64"/>
                  <a:pt x="472" y="64"/>
                  <a:pt x="472" y="64"/>
                </a:cubicBezTo>
                <a:cubicBezTo>
                  <a:pt x="361" y="0"/>
                  <a:pt x="361" y="0"/>
                  <a:pt x="361" y="0"/>
                </a:cubicBezTo>
                <a:cubicBezTo>
                  <a:pt x="339" y="37"/>
                  <a:pt x="339" y="37"/>
                  <a:pt x="339" y="37"/>
                </a:cubicBezTo>
                <a:cubicBezTo>
                  <a:pt x="364" y="52"/>
                  <a:pt x="364" y="52"/>
                  <a:pt x="364" y="52"/>
                </a:cubicBezTo>
                <a:cubicBezTo>
                  <a:pt x="341" y="92"/>
                  <a:pt x="341" y="92"/>
                  <a:pt x="341" y="92"/>
                </a:cubicBezTo>
                <a:cubicBezTo>
                  <a:pt x="316" y="77"/>
                  <a:pt x="316" y="77"/>
                  <a:pt x="316" y="77"/>
                </a:cubicBezTo>
                <a:cubicBezTo>
                  <a:pt x="305" y="71"/>
                  <a:pt x="292" y="75"/>
                  <a:pt x="286" y="85"/>
                </a:cubicBezTo>
                <a:cubicBezTo>
                  <a:pt x="93" y="420"/>
                  <a:pt x="93" y="420"/>
                  <a:pt x="93" y="420"/>
                </a:cubicBezTo>
                <a:cubicBezTo>
                  <a:pt x="90" y="425"/>
                  <a:pt x="89" y="431"/>
                  <a:pt x="91" y="437"/>
                </a:cubicBezTo>
                <a:cubicBezTo>
                  <a:pt x="92" y="442"/>
                  <a:pt x="96" y="447"/>
                  <a:pt x="101" y="450"/>
                </a:cubicBezTo>
                <a:close/>
              </a:path>
            </a:pathLst>
          </a:custGeom>
          <a:solidFill>
            <a:schemeClr val="bg1"/>
          </a:solidFill>
          <a:ln w="9525">
            <a:noFill/>
            <a:round/>
            <a:headEnd/>
            <a:tailEnd/>
          </a:ln>
        </p:spPr>
        <p:txBody>
          <a:bodyPr vert="horz" wrap="square" lIns="91424" tIns="45712" rIns="91424" bIns="45712" numCol="1" anchor="t" anchorCtr="0" compatLnSpc="1">
            <a:prstTxWarp prst="textNoShape">
              <a:avLst/>
            </a:prstTxWarp>
          </a:bodyPr>
          <a:lstStyle/>
          <a:p>
            <a:pPr defTabSz="1018824"/>
            <a:endParaRPr lang="en-US" sz="2000">
              <a:solidFill>
                <a:srgbClr val="000000"/>
              </a:solidFill>
              <a:latin typeface="Arial"/>
            </a:endParaRPr>
          </a:p>
        </p:txBody>
      </p:sp>
      <p:pic>
        <p:nvPicPr>
          <p:cNvPr id="104" name="Gráfico 16">
            <a:extLst>
              <a:ext uri="{FF2B5EF4-FFF2-40B4-BE49-F238E27FC236}">
                <a16:creationId xmlns="" xmlns:a16="http://schemas.microsoft.com/office/drawing/2014/main" id="{312395D0-F71C-CCB1-86FE-DD1FB333D8C5}"/>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4173676" y="1667305"/>
            <a:ext cx="351649" cy="351649"/>
          </a:xfrm>
          <a:prstGeom prst="rect">
            <a:avLst/>
          </a:prstGeom>
        </p:spPr>
      </p:pic>
      <p:pic>
        <p:nvPicPr>
          <p:cNvPr id="105" name="Imagen 24">
            <a:extLst>
              <a:ext uri="{FF2B5EF4-FFF2-40B4-BE49-F238E27FC236}">
                <a16:creationId xmlns="" xmlns:a16="http://schemas.microsoft.com/office/drawing/2014/main" id="{0276EF7F-8AA2-7717-32CB-07B28B9BD942}"/>
              </a:ext>
            </a:extLst>
          </p:cNvPr>
          <p:cNvPicPr>
            <a:picLocks noChangeAspect="1"/>
          </p:cNvPicPr>
          <p:nvPr/>
        </p:nvPicPr>
        <p:blipFill>
          <a:blip r:embed="rId11"/>
          <a:stretch>
            <a:fillRect/>
          </a:stretch>
        </p:blipFill>
        <p:spPr>
          <a:xfrm>
            <a:off x="5358025" y="1696241"/>
            <a:ext cx="334581" cy="334581"/>
          </a:xfrm>
          <a:prstGeom prst="rect">
            <a:avLst/>
          </a:prstGeom>
        </p:spPr>
      </p:pic>
      <p:pic>
        <p:nvPicPr>
          <p:cNvPr id="106" name="Imagen 24">
            <a:extLst>
              <a:ext uri="{FF2B5EF4-FFF2-40B4-BE49-F238E27FC236}">
                <a16:creationId xmlns="" xmlns:a16="http://schemas.microsoft.com/office/drawing/2014/main" id="{0276EF7F-8AA2-7717-32CB-07B28B9BD942}"/>
              </a:ext>
            </a:extLst>
          </p:cNvPr>
          <p:cNvPicPr>
            <a:picLocks noChangeAspect="1"/>
          </p:cNvPicPr>
          <p:nvPr/>
        </p:nvPicPr>
        <p:blipFill>
          <a:blip r:embed="rId11"/>
          <a:stretch>
            <a:fillRect/>
          </a:stretch>
        </p:blipFill>
        <p:spPr>
          <a:xfrm>
            <a:off x="2940519" y="2153212"/>
            <a:ext cx="334581" cy="334581"/>
          </a:xfrm>
          <a:prstGeom prst="rect">
            <a:avLst/>
          </a:prstGeom>
        </p:spPr>
      </p:pic>
      <p:pic>
        <p:nvPicPr>
          <p:cNvPr id="107" name="Gráfico 19">
            <a:extLst>
              <a:ext uri="{FF2B5EF4-FFF2-40B4-BE49-F238E27FC236}">
                <a16:creationId xmlns="" xmlns:a16="http://schemas.microsoft.com/office/drawing/2014/main" id="{F7EFD408-4AED-3C7D-1A0B-7B857F32ED49}"/>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6498871" y="2098016"/>
            <a:ext cx="386814" cy="386814"/>
          </a:xfrm>
          <a:prstGeom prst="rect">
            <a:avLst/>
          </a:prstGeom>
        </p:spPr>
      </p:pic>
      <p:pic>
        <p:nvPicPr>
          <p:cNvPr id="108" name="Gráfico 93">
            <a:extLst>
              <a:ext uri="{FF2B5EF4-FFF2-40B4-BE49-F238E27FC236}">
                <a16:creationId xmlns="" xmlns:a16="http://schemas.microsoft.com/office/drawing/2014/main" id="{9CE44419-041C-5052-98FD-663F20CDC78A}"/>
              </a:ext>
            </a:extLst>
          </p:cNvPr>
          <p:cNvPicPr>
            <a:picLocks noChangeAspect="1"/>
          </p:cNvPicPr>
          <p:nvPr/>
        </p:nvPicPr>
        <p:blipFill>
          <a:blip r:embed="rId14">
            <a:extLst>
              <a:ext uri="{96DAC541-7B7A-43D3-8B79-37D633B846F1}">
                <asvg:svgBlip xmlns:asvg="http://schemas.microsoft.com/office/drawing/2016/SVG/main" xmlns="" r:embed="rId15"/>
              </a:ext>
            </a:extLst>
          </a:blip>
          <a:stretch>
            <a:fillRect/>
          </a:stretch>
        </p:blipFill>
        <p:spPr>
          <a:xfrm>
            <a:off x="1234901" y="2165860"/>
            <a:ext cx="386814" cy="386814"/>
          </a:xfrm>
          <a:prstGeom prst="rect">
            <a:avLst/>
          </a:prstGeom>
        </p:spPr>
      </p:pic>
      <p:sp>
        <p:nvSpPr>
          <p:cNvPr id="28" name="Rectangle 27"/>
          <p:cNvSpPr/>
          <p:nvPr/>
        </p:nvSpPr>
        <p:spPr>
          <a:xfrm>
            <a:off x="397206" y="6181365"/>
            <a:ext cx="2682878" cy="516467"/>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9" name="Picture 28" descr="Texto, Logotipo&#10;&#10;Descripción generada automáticamente"/>
          <p:cNvPicPr/>
          <p:nvPr/>
        </p:nvPicPr>
        <p:blipFill>
          <a:blip r:embed="rId16" cstate="print">
            <a:extLst>
              <a:ext uri="{28A0092B-C50C-407E-A947-70E740481C1C}">
                <a14:useLocalDpi xmlns:a14="http://schemas.microsoft.com/office/drawing/2010/main" val="0"/>
              </a:ext>
            </a:extLst>
          </a:blip>
          <a:stretch>
            <a:fillRect/>
          </a:stretch>
        </p:blipFill>
        <p:spPr>
          <a:xfrm>
            <a:off x="606175" y="5936530"/>
            <a:ext cx="1136015" cy="762000"/>
          </a:xfrm>
          <a:prstGeom prst="rect">
            <a:avLst/>
          </a:prstGeom>
        </p:spPr>
      </p:pic>
    </p:spTree>
    <p:extLst>
      <p:ext uri="{BB962C8B-B14F-4D97-AF65-F5344CB8AC3E}">
        <p14:creationId xmlns:p14="http://schemas.microsoft.com/office/powerpoint/2010/main" val="39761065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TotalTime>
  <Words>1147</Words>
  <Application>Microsoft Office PowerPoint</Application>
  <PresentationFormat>Widescreen</PresentationFormat>
  <Paragraphs>125</Paragraphs>
  <Slides>8</Slides>
  <Notes>7</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6" baseType="lpstr">
      <vt:lpstr>Arial</vt:lpstr>
      <vt:lpstr>Arial MT</vt:lpstr>
      <vt:lpstr>Calibri</vt:lpstr>
      <vt:lpstr>Calibri Light</vt:lpstr>
      <vt:lpstr>Roboto</vt:lpstr>
      <vt:lpstr>Wingdings</vt:lpstr>
      <vt:lpstr>Office Theme</vt:lpstr>
      <vt:lpstr>Diapositiva de think-cell</vt:lpstr>
      <vt:lpstr>“The climate […] changes have a direct and strong impact on the factors of output and their  productivity. As such these forces will play a decisive role on price and financial stability on a global scale and must remain at the centre of attention of central banks, as being instrumental in price and financial balances.”  Gent Sejko (2021)</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climate […] changes have a direct and strong impact on the factors of output and their  productivity. As such these forces will play a decisive role on price and financial stability on a global scale and must remain at the centre of attention of central banks, as being instrumental in price and financial balances.”  Gent Sejko (2021)</dc:title>
  <dc:creator>Margerita Topalli</dc:creator>
  <cp:lastModifiedBy>Margerita Topalli</cp:lastModifiedBy>
  <cp:revision>18</cp:revision>
  <dcterms:created xsi:type="dcterms:W3CDTF">2023-11-24T13:08:34Z</dcterms:created>
  <dcterms:modified xsi:type="dcterms:W3CDTF">2023-11-24T14:37:26Z</dcterms:modified>
</cp:coreProperties>
</file>